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5C01"/>
    <a:srgbClr val="FF5050"/>
    <a:srgbClr val="FD6D55"/>
    <a:srgbClr val="FFE585"/>
    <a:srgbClr val="FFDD61"/>
    <a:srgbClr val="FFD525"/>
    <a:srgbClr val="F4F9D5"/>
    <a:srgbClr val="00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54" y="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714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04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68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1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231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8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07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95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17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90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84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00F06-BC8E-4D31-B684-0F7BA31B9656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E463-0D58-4666-AEEB-9BF867ADC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95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://ria.ru/society/20150814/1183887346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image" Target="../media/image6.jpeg"/><Relationship Id="rId7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hyperlink" Target="mailto:ERyahovskaya@prosv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972581" y="1278632"/>
            <a:ext cx="7255314" cy="1384623"/>
          </a:xfrm>
          <a:prstGeom prst="rect">
            <a:avLst/>
          </a:prstGeom>
          <a:solidFill>
            <a:srgbClr val="F4F9D5"/>
          </a:solidFill>
        </p:spPr>
        <p:txBody>
          <a:bodyPr wrap="square" lIns="91072" tIns="45536" rIns="91072" bIns="45536" anchor="ctr">
            <a:spAutoFit/>
          </a:bodyPr>
          <a:lstStyle>
            <a:lvl1pPr algn="ctr" defTabSz="910695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ru-RU" sz="2000" spc="-30" dirty="0">
                <a:solidFill>
                  <a:srgbClr val="00002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конце 2015/2016 учебного года четвероклассники будут впервые писать  </a:t>
            </a:r>
            <a:r>
              <a:rPr lang="ru-RU" sz="2000" b="1" spc="-3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Всероссийские проверочные работы по трём предметам:  русский язык, математика и окружающий мир.</a:t>
            </a:r>
          </a:p>
          <a:p>
            <a:pPr algn="l" fontAlgn="auto">
              <a:spcAft>
                <a:spcPts val="0"/>
              </a:spcAft>
              <a:defRPr/>
            </a:pPr>
            <a:endParaRPr lang="en-US" sz="1000" i="1" spc="-3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sz="1400" i="1" spc="-30" dirty="0" smtClean="0"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400" i="1" spc="-30" dirty="0">
                <a:latin typeface="Arial Narrow" panose="020B0606020202030204" pitchFamily="34" charset="0"/>
                <a:cs typeface="Arial" panose="020B0604020202020204" pitchFamily="34" charset="0"/>
              </a:rPr>
              <a:t>РИА Новости 14.08. 2015 </a:t>
            </a:r>
            <a:r>
              <a:rPr lang="en-US" sz="1400" i="1" spc="-30" dirty="0">
                <a:latin typeface="Arial Narrow" panose="020B0606020202030204" pitchFamily="34" charset="0"/>
                <a:cs typeface="Arial" panose="020B0604020202020204" pitchFamily="34" charset="0"/>
                <a:hlinkClick r:id="rId2"/>
              </a:rPr>
              <a:t>http://ria.ru/society/20150814/1183887346.html</a:t>
            </a:r>
            <a:r>
              <a:rPr lang="ru-RU" sz="1400" i="1" spc="-30" dirty="0" smtClean="0"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endParaRPr lang="ru-RU" sz="1400" i="1" spc="-3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538465" y="3626147"/>
            <a:ext cx="8186937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 Narrow" panose="020B0606020202030204" pitchFamily="34" charset="0"/>
              </a:rPr>
              <a:t>Разработан </a:t>
            </a:r>
            <a:r>
              <a:rPr lang="ru-RU" altLang="ru-RU" dirty="0">
                <a:latin typeface="Arial Narrow" panose="020B0606020202030204" pitchFamily="34" charset="0"/>
              </a:rPr>
              <a:t>ведущими специалистами в области педагогических измерений под редакцией Ковалевой Г.С., руководителя Центра оценки качества образования Института </a:t>
            </a:r>
            <a:r>
              <a:rPr lang="ru-RU" altLang="ru-RU" dirty="0" smtClean="0">
                <a:latin typeface="Arial Narrow" panose="020B0606020202030204" pitchFamily="34" charset="0"/>
              </a:rPr>
              <a:t>стратегии развития образования РАО</a:t>
            </a:r>
            <a:endParaRPr lang="ru-RU" altLang="ru-RU" dirty="0">
              <a:latin typeface="Arial Narrow" panose="020B0606020202030204" pitchFamily="34" charset="0"/>
            </a:endParaRP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 Narrow" panose="020B0606020202030204" pitchFamily="34" charset="0"/>
              </a:rPr>
              <a:t>Позволяет </a:t>
            </a:r>
            <a:r>
              <a:rPr lang="ru-RU" altLang="ru-RU" dirty="0">
                <a:latin typeface="Arial Narrow" panose="020B0606020202030204" pitchFamily="34" charset="0"/>
              </a:rPr>
              <a:t>эффективно подготовить учащихся к Всероссийской проверочной работе в течение учебного года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latin typeface="Arial Narrow" panose="020B0606020202030204" pitchFamily="34" charset="0"/>
              </a:rPr>
              <a:t>Включает рабочие тетради нового формата с тренировочными заданиями, с обучающими проверочными работами и </a:t>
            </a:r>
            <a:r>
              <a:rPr lang="ru-RU" altLang="ru-RU" dirty="0" smtClean="0">
                <a:latin typeface="Arial Narrow" panose="020B0606020202030204" pitchFamily="34" charset="0"/>
              </a:rPr>
              <a:t>мини-работами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 Narrow" panose="020B0606020202030204" pitchFamily="34" charset="0"/>
              </a:rPr>
              <a:t>Предлагает </a:t>
            </a:r>
            <a:r>
              <a:rPr lang="ru-RU" altLang="ru-RU" dirty="0">
                <a:latin typeface="Arial Narrow" panose="020B0606020202030204" pitchFamily="34" charset="0"/>
              </a:rPr>
              <a:t>подробные методические рекомендации для учителей по подготовке обучающихся и устранению типичных ошибок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 Narrow" panose="020B0606020202030204" pitchFamily="34" charset="0"/>
              </a:rPr>
              <a:t>Подходит </a:t>
            </a:r>
            <a:r>
              <a:rPr lang="ru-RU" altLang="ru-RU" dirty="0">
                <a:latin typeface="Arial Narrow" panose="020B0606020202030204" pitchFamily="34" charset="0"/>
              </a:rPr>
              <a:t>к любому УМК начальной </a:t>
            </a:r>
            <a:r>
              <a:rPr lang="ru-RU" altLang="ru-RU" dirty="0" smtClean="0">
                <a:latin typeface="Arial Narrow" panose="020B0606020202030204" pitchFamily="34" charset="0"/>
              </a:rPr>
              <a:t>школы</a:t>
            </a:r>
            <a:endParaRPr lang="ru-RU" altLang="ru-RU" dirty="0">
              <a:latin typeface="Arial Narrow" panose="020B0606020202030204" pitchFamily="34" charset="0"/>
            </a:endParaRP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251520" y="836712"/>
            <a:ext cx="35877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14000" dirty="0">
                <a:solidFill>
                  <a:srgbClr val="FF5050"/>
                </a:solidFill>
                <a:latin typeface="+mn-lt"/>
              </a:rPr>
              <a:t>!</a:t>
            </a:r>
          </a:p>
        </p:txBody>
      </p:sp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187623" y="144463"/>
            <a:ext cx="77768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rgbClr val="00CC66"/>
                </a:solidFill>
              </a:rPr>
              <a:t>КОМПЛЕКТ</a:t>
            </a:r>
            <a:r>
              <a:rPr lang="ru-RU" altLang="ru-RU" sz="2400" b="1" dirty="0">
                <a:solidFill>
                  <a:srgbClr val="00CC66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400" b="1" dirty="0">
                <a:solidFill>
                  <a:srgbClr val="00CC66"/>
                </a:solidFill>
              </a:rPr>
              <a:t>«ГОТОВИМСЯ </a:t>
            </a:r>
          </a:p>
          <a:p>
            <a:pPr eaLnBrk="1" hangingPunct="1"/>
            <a:r>
              <a:rPr lang="ru-RU" altLang="ru-RU" sz="2400" b="1" dirty="0">
                <a:solidFill>
                  <a:srgbClr val="00CC66"/>
                </a:solidFill>
              </a:rPr>
              <a:t>К ВСЕРОССИЙСКОЙ ПРОВЕРОЧНОЙ РАБОТЕ»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86" y="163001"/>
            <a:ext cx="829748" cy="76455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972580" y="3188661"/>
            <a:ext cx="8173748" cy="312347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УНИКАЛЬНОСТЬ КОМПЛЕКТА</a:t>
            </a:r>
            <a:endParaRPr lang="ru-RU" alt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743" y="2928682"/>
            <a:ext cx="826417" cy="4311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523" y="2956905"/>
            <a:ext cx="313421" cy="37472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838" y="6162507"/>
            <a:ext cx="1008113" cy="422401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539248" y="3745643"/>
            <a:ext cx="216024" cy="216024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C0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39248" y="4628737"/>
            <a:ext cx="216024" cy="216024"/>
          </a:xfrm>
          <a:prstGeom prst="ellipse">
            <a:avLst/>
          </a:prstGeom>
          <a:solidFill>
            <a:srgbClr val="FF5C0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C0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38465" y="5302741"/>
            <a:ext cx="216024" cy="216024"/>
          </a:xfrm>
          <a:prstGeom prst="ellipse">
            <a:avLst/>
          </a:prstGeom>
          <a:solidFill>
            <a:srgbClr val="FD6D55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C0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539248" y="5906447"/>
            <a:ext cx="216024" cy="216024"/>
          </a:xfrm>
          <a:prstGeom prst="ellipse">
            <a:avLst/>
          </a:prstGeom>
          <a:solidFill>
            <a:srgbClr val="FD6D55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C0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539552" y="6453336"/>
            <a:ext cx="216024" cy="216024"/>
          </a:xfrm>
          <a:prstGeom prst="ellipse">
            <a:avLst/>
          </a:prstGeom>
          <a:solidFill>
            <a:srgbClr val="FD6D55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C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09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5"/>
          <p:cNvSpPr>
            <a:spLocks noChangeArrowheads="1"/>
          </p:cNvSpPr>
          <p:nvPr/>
        </p:nvSpPr>
        <p:spPr bwMode="auto">
          <a:xfrm>
            <a:off x="3275856" y="2327389"/>
            <a:ext cx="5784183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 eaLnBrk="1" hangingPunct="1">
              <a:spcBef>
                <a:spcPts val="600"/>
              </a:spcBef>
            </a:pPr>
            <a:r>
              <a:rPr lang="ru-RU" altLang="ru-RU" sz="2000" dirty="0">
                <a:latin typeface="Arial Narrow" panose="020B0606020202030204" pitchFamily="34" charset="0"/>
              </a:rPr>
              <a:t>Подготовка четвероклассников в течение учебного года к успешному выполнению итоговых проверочных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работ. 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ru-RU" altLang="ru-RU" sz="2000" dirty="0" smtClean="0">
                <a:latin typeface="Arial Narrow" panose="020B0606020202030204" pitchFamily="34" charset="0"/>
              </a:rPr>
              <a:t>Ориентация на </a:t>
            </a:r>
            <a:r>
              <a:rPr lang="ru-RU" altLang="ru-RU" sz="2000" dirty="0">
                <a:latin typeface="Arial Narrow" panose="020B0606020202030204" pitchFamily="34" charset="0"/>
              </a:rPr>
              <a:t>достижение планируемых результатов ФГОС НОО с помощью системы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заданий</a:t>
            </a:r>
            <a:r>
              <a:rPr lang="ru-RU" altLang="ru-RU" sz="2000" dirty="0">
                <a:latin typeface="Arial Narrow" panose="020B0606020202030204" pitchFamily="34" charset="0"/>
              </a:rPr>
              <a:t>: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  <a:ea typeface="Open Sans"/>
                <a:cs typeface="Open Sans"/>
              </a:rPr>
              <a:t>Тренировочные задания </a:t>
            </a:r>
            <a:r>
              <a:rPr lang="ru-RU" altLang="ru-RU" sz="2000" dirty="0" smtClean="0">
                <a:latin typeface="Arial Narrow" panose="020B0606020202030204" pitchFamily="34" charset="0"/>
                <a:ea typeface="Open Sans"/>
                <a:cs typeface="Open Sans"/>
              </a:rPr>
              <a:t>по всем разделам курса, </a:t>
            </a:r>
            <a:r>
              <a:rPr lang="ru-RU" altLang="ru-RU" sz="2000" dirty="0">
                <a:latin typeface="Arial Narrow" panose="020B0606020202030204" pitchFamily="34" charset="0"/>
                <a:ea typeface="Open Sans"/>
                <a:cs typeface="Open Sans"/>
              </a:rPr>
              <a:t>мини-работы,  обучающие проверочные работы для </a:t>
            </a:r>
            <a:r>
              <a:rPr lang="ru-RU" altLang="ru-RU" sz="2000" dirty="0" smtClean="0">
                <a:latin typeface="Arial Narrow" panose="020B0606020202030204" pitchFamily="34" charset="0"/>
                <a:ea typeface="Open Sans"/>
                <a:cs typeface="Open Sans"/>
              </a:rPr>
              <a:t>самоконтроля, выявления типичных затруднений</a:t>
            </a:r>
            <a:endParaRPr lang="ru-RU" altLang="ru-RU" sz="2000" dirty="0">
              <a:latin typeface="Arial Narrow" panose="020B0606020202030204" pitchFamily="34" charset="0"/>
              <a:ea typeface="Open Sans"/>
              <a:cs typeface="Open Sans"/>
            </a:endParaRP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 smtClean="0">
                <a:latin typeface="Arial Narrow" panose="020B0606020202030204" pitchFamily="34" charset="0"/>
                <a:ea typeface="Open Sans"/>
                <a:cs typeface="Open Sans"/>
              </a:rPr>
              <a:t>Задания </a:t>
            </a:r>
            <a:r>
              <a:rPr lang="ru-RU" altLang="ru-RU" sz="2000" dirty="0">
                <a:latin typeface="Arial Narrow" panose="020B0606020202030204" pitchFamily="34" charset="0"/>
                <a:ea typeface="Open Sans"/>
                <a:cs typeface="Open Sans"/>
              </a:rPr>
              <a:t>базового и повышенного уровней сложности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  <a:ea typeface="Open Sans"/>
                <a:cs typeface="Open Sans"/>
              </a:rPr>
              <a:t>Инструкции и пояснения к ответам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358651" y="1721657"/>
            <a:ext cx="5785350" cy="312347"/>
          </a:xfrm>
          <a:prstGeom prst="rect">
            <a:avLst/>
          </a:prstGeom>
          <a:solidFill>
            <a:srgbClr val="FD6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РАБОЧИЕ ТЕТРАДИ</a:t>
            </a:r>
            <a:endParaRPr lang="ru-RU" alt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0" descr="D:\ВПР\обложки 14.08\ВПР ОбложкаМ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78" y="1704112"/>
            <a:ext cx="1833562" cy="246697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8" descr="D:\ВПР\обложки 14.08\ВПР Обложка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253" y="2998429"/>
            <a:ext cx="1779587" cy="2376487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7" descr="D:\ВПР\обложки 14.08\ВПР Обложка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90" y="4244231"/>
            <a:ext cx="1809750" cy="24971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1"/>
          <p:cNvSpPr>
            <a:spLocks noChangeArrowheads="1"/>
          </p:cNvSpPr>
          <p:nvPr/>
        </p:nvSpPr>
        <p:spPr bwMode="auto">
          <a:xfrm>
            <a:off x="1403648" y="144463"/>
            <a:ext cx="74850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rgbClr val="FF5C01"/>
                </a:solidFill>
              </a:rPr>
              <a:t>КОМПЛЕКТ</a:t>
            </a:r>
            <a:r>
              <a:rPr lang="ru-RU" altLang="ru-RU" sz="2400" b="1" dirty="0">
                <a:solidFill>
                  <a:srgbClr val="FF5C01"/>
                </a:solidFill>
              </a:rPr>
              <a:t> «ГОТОВИМСЯ </a:t>
            </a:r>
          </a:p>
          <a:p>
            <a:pPr eaLnBrk="1" hangingPunct="1"/>
            <a:r>
              <a:rPr lang="ru-RU" altLang="ru-RU" sz="2400" b="1" dirty="0">
                <a:solidFill>
                  <a:srgbClr val="FF5C01"/>
                </a:solidFill>
              </a:rPr>
              <a:t>К ВСЕРОССИЙСКОЙ ПРОВЕРОЧНОЙ РАБОТЕ»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16" y="151012"/>
            <a:ext cx="824618" cy="7684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1461678"/>
            <a:ext cx="826417" cy="4311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196" y="1489901"/>
            <a:ext cx="313421" cy="3747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04" y="6162507"/>
            <a:ext cx="1008113" cy="422401"/>
          </a:xfrm>
          <a:prstGeom prst="rect">
            <a:avLst/>
          </a:prstGeom>
        </p:spPr>
      </p:pic>
      <p:sp>
        <p:nvSpPr>
          <p:cNvPr id="6" name="Прямоугольник с двумя скругленными соседними углами 5"/>
          <p:cNvSpPr/>
          <p:nvPr/>
        </p:nvSpPr>
        <p:spPr>
          <a:xfrm rot="5400000">
            <a:off x="1330756" y="-211215"/>
            <a:ext cx="436695" cy="3100264"/>
          </a:xfrm>
          <a:prstGeom prst="round2SameRect">
            <a:avLst/>
          </a:prstGeom>
          <a:solidFill>
            <a:srgbClr val="FFE5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41" y="1120569"/>
            <a:ext cx="2948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D6D55"/>
                </a:solidFill>
                <a:latin typeface="Arial Narrow" panose="020B0606020202030204" pitchFamily="34" charset="0"/>
              </a:rPr>
              <a:t>Выпуск  в октябре 2015 года!</a:t>
            </a:r>
          </a:p>
        </p:txBody>
      </p:sp>
    </p:spTree>
    <p:extLst>
      <p:ext uri="{BB962C8B-B14F-4D97-AF65-F5344CB8AC3E}">
        <p14:creationId xmlns:p14="http://schemas.microsoft.com/office/powerpoint/2010/main" val="24211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0"/>
          <p:cNvSpPr>
            <a:spLocks noChangeArrowheads="1"/>
          </p:cNvSpPr>
          <p:nvPr/>
        </p:nvSpPr>
        <p:spPr bwMode="auto">
          <a:xfrm>
            <a:off x="2698750" y="2579127"/>
            <a:ext cx="6119813" cy="309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</a:rPr>
              <a:t>Принципы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работы </a:t>
            </a:r>
            <a:r>
              <a:rPr lang="ru-RU" altLang="ru-RU" sz="2000" dirty="0">
                <a:latin typeface="Arial Narrow" panose="020B0606020202030204" pitchFamily="34" charset="0"/>
              </a:rPr>
              <a:t>с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рабочими тетрадями</a:t>
            </a:r>
            <a:endParaRPr lang="ru-RU" altLang="ru-RU" sz="2000" dirty="0">
              <a:latin typeface="Arial Narrow" panose="020B0606020202030204" pitchFamily="34" charset="0"/>
            </a:endParaRPr>
          </a:p>
          <a:p>
            <a:pPr marL="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</a:rPr>
              <a:t>Система заданий для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повторения основных разделов </a:t>
            </a:r>
            <a:r>
              <a:rPr lang="ru-RU" altLang="ru-RU" sz="2000" dirty="0">
                <a:latin typeface="Arial Narrow" panose="020B0606020202030204" pitchFamily="34" charset="0"/>
              </a:rPr>
              <a:t>содержания программ курсов математики, русского языка, окружающего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мира, оценка достижения планируемых результатов</a:t>
            </a:r>
            <a:endParaRPr lang="ru-RU" altLang="ru-RU" sz="2000" dirty="0">
              <a:latin typeface="Arial Narrow" panose="020B0606020202030204" pitchFamily="34" charset="0"/>
            </a:endParaRPr>
          </a:p>
          <a:p>
            <a:pPr marL="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</a:rPr>
              <a:t>Комментарии к заданиям, вызывающим наибольшие трудности у </a:t>
            </a:r>
            <a:r>
              <a:rPr lang="ru-RU" altLang="ru-RU" sz="2000" dirty="0" smtClean="0">
                <a:latin typeface="Arial Narrow" panose="020B0606020202030204" pitchFamily="34" charset="0"/>
              </a:rPr>
              <a:t>детей </a:t>
            </a:r>
            <a:endParaRPr lang="ru-RU" altLang="ru-RU" sz="2000" dirty="0">
              <a:latin typeface="Arial Narrow" panose="020B0606020202030204" pitchFamily="34" charset="0"/>
            </a:endParaRPr>
          </a:p>
          <a:p>
            <a:pPr marL="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 Narrow" panose="020B0606020202030204" pitchFamily="34" charset="0"/>
              </a:rPr>
              <a:t>Классификация типичных ошибок, рекомендации по их устранению</a:t>
            </a:r>
          </a:p>
        </p:txBody>
      </p:sp>
      <p:sp>
        <p:nvSpPr>
          <p:cNvPr id="14" name="Прямоугольник 1"/>
          <p:cNvSpPr>
            <a:spLocks noChangeArrowheads="1"/>
          </p:cNvSpPr>
          <p:nvPr/>
        </p:nvSpPr>
        <p:spPr bwMode="auto">
          <a:xfrm>
            <a:off x="1403648" y="220886"/>
            <a:ext cx="74850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rgbClr val="00B0F0"/>
                </a:solidFill>
              </a:rPr>
              <a:t>КОМПЛЕКТ</a:t>
            </a:r>
            <a:r>
              <a:rPr lang="ru-RU" altLang="ru-RU" sz="2400" b="1" dirty="0">
                <a:solidFill>
                  <a:srgbClr val="00B0F0"/>
                </a:solidFill>
              </a:rPr>
              <a:t> «ГОТОВИМСЯ </a:t>
            </a:r>
          </a:p>
          <a:p>
            <a:pPr eaLnBrk="1" hangingPunct="1"/>
            <a:r>
              <a:rPr lang="ru-RU" altLang="ru-RU" sz="2400" b="1" dirty="0">
                <a:solidFill>
                  <a:srgbClr val="00B0F0"/>
                </a:solidFill>
              </a:rPr>
              <a:t>К ВСЕРОССИЙСКОЙ ПРОВЕРОЧНОЙ РАБОТЕ»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771801" y="1964525"/>
            <a:ext cx="6372200" cy="3123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  <a:endParaRPr lang="ru-RU" alt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1704546"/>
            <a:ext cx="826417" cy="4311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196" y="1732769"/>
            <a:ext cx="313421" cy="37472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2132"/>
            <a:ext cx="842376" cy="778596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083" y="5976389"/>
            <a:ext cx="1008113" cy="422401"/>
          </a:xfrm>
          <a:prstGeom prst="rect">
            <a:avLst/>
          </a:prstGeom>
        </p:spPr>
      </p:pic>
      <p:sp>
        <p:nvSpPr>
          <p:cNvPr id="13" name="Прямоугольник с двумя скругленными соседними углами 12"/>
          <p:cNvSpPr/>
          <p:nvPr/>
        </p:nvSpPr>
        <p:spPr>
          <a:xfrm rot="5400000">
            <a:off x="1330756" y="-139680"/>
            <a:ext cx="436695" cy="3100264"/>
          </a:xfrm>
          <a:prstGeom prst="round2SameRect">
            <a:avLst/>
          </a:prstGeom>
          <a:solidFill>
            <a:srgbClr val="FFE58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8341" y="1192104"/>
            <a:ext cx="2948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D6D55"/>
                </a:solidFill>
                <a:latin typeface="Arial Narrow" panose="020B0606020202030204" pitchFamily="34" charset="0"/>
              </a:rPr>
              <a:t>Выпуск  в октябре 2015 года!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9" y="2492896"/>
            <a:ext cx="2017238" cy="2636912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01263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187623" y="144463"/>
            <a:ext cx="77768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rgbClr val="00CC66"/>
                </a:solidFill>
              </a:rPr>
              <a:t>КОМПЛЕКТ</a:t>
            </a:r>
            <a:r>
              <a:rPr lang="ru-RU" altLang="ru-RU" sz="2400" b="1" dirty="0" smtClean="0">
                <a:solidFill>
                  <a:srgbClr val="00CC66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400" b="1" dirty="0" smtClean="0">
                <a:solidFill>
                  <a:srgbClr val="00CC66"/>
                </a:solidFill>
              </a:rPr>
              <a:t>«ГОТОВИМСЯ 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CC66"/>
                </a:solidFill>
              </a:rPr>
              <a:t>К ВСЕРОССИЙСКОЙ ПРОВЕРОЧНОЙ РАБОТЕ»</a:t>
            </a:r>
            <a:endParaRPr lang="ru-RU" altLang="ru-RU" sz="2400" b="1" dirty="0">
              <a:solidFill>
                <a:srgbClr val="00CC66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86" y="163001"/>
            <a:ext cx="829748" cy="76455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55576" y="1744763"/>
            <a:ext cx="8390752" cy="312347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ОФОРМЛЕНИЕ ЗАКАЗА</a:t>
            </a:r>
            <a:endParaRPr lang="ru-RU" alt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743" y="1484784"/>
            <a:ext cx="826417" cy="4311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523" y="1513007"/>
            <a:ext cx="313421" cy="37472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838" y="6162507"/>
            <a:ext cx="1008113" cy="422401"/>
          </a:xfrm>
          <a:prstGeom prst="rect">
            <a:avLst/>
          </a:prstGeom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636332" y="2204864"/>
            <a:ext cx="850766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1600" dirty="0" smtClean="0"/>
              <a:t>для </a:t>
            </a:r>
            <a:r>
              <a:rPr lang="ru-RU" sz="1600" dirty="0"/>
              <a:t>образовательных организаций — отдел по работе с государственными </a:t>
            </a:r>
            <a:r>
              <a:rPr lang="ru-RU" sz="1600" dirty="0" smtClean="0"/>
              <a:t>заказами </a:t>
            </a:r>
            <a:r>
              <a:rPr lang="en-US" sz="1600" u="sng" dirty="0" err="1" smtClean="0">
                <a:hlinkClick r:id="rId7"/>
              </a:rPr>
              <a:t>ERyahovskaya</a:t>
            </a:r>
            <a:r>
              <a:rPr lang="ru-RU" sz="1600" u="sng" dirty="0">
                <a:hlinkClick r:id="rId7"/>
              </a:rPr>
              <a:t>@</a:t>
            </a:r>
            <a:r>
              <a:rPr lang="en-US" sz="1600" u="sng" dirty="0" err="1">
                <a:hlinkClick r:id="rId7"/>
              </a:rPr>
              <a:t>prosv</a:t>
            </a:r>
            <a:r>
              <a:rPr lang="ru-RU" sz="1600" u="sng" dirty="0">
                <a:hlinkClick r:id="rId7"/>
              </a:rPr>
              <a:t>.</a:t>
            </a:r>
            <a:r>
              <a:rPr lang="en-US" sz="1600" u="sng" dirty="0" err="1">
                <a:hlinkClick r:id="rId7"/>
              </a:rPr>
              <a:t>ru</a:t>
            </a:r>
            <a:r>
              <a:rPr lang="ru-RU" sz="1600" dirty="0"/>
              <a:t>  тел. (495) 789-30-40 (доб. </a:t>
            </a:r>
            <a:r>
              <a:rPr lang="ru-RU" sz="1600" dirty="0" smtClean="0"/>
              <a:t>4</a:t>
            </a:r>
            <a:r>
              <a:rPr lang="en-US" sz="1600" dirty="0" smtClean="0"/>
              <a:t>1</a:t>
            </a:r>
            <a:r>
              <a:rPr lang="ru-RU" sz="1600" dirty="0" smtClean="0"/>
              <a:t>-</a:t>
            </a:r>
            <a:r>
              <a:rPr lang="en-US" sz="1600" dirty="0" smtClean="0"/>
              <a:t>15</a:t>
            </a:r>
            <a:r>
              <a:rPr lang="ru-RU" sz="1600" dirty="0" smtClean="0"/>
              <a:t>)</a:t>
            </a:r>
            <a:endParaRPr lang="ru-RU" sz="1600" dirty="0"/>
          </a:p>
          <a:p>
            <a:endParaRPr lang="ru-RU" sz="1600" dirty="0" smtClean="0">
              <a:solidFill>
                <a:srgbClr val="C00000"/>
              </a:solidFill>
            </a:endParaRPr>
          </a:p>
          <a:p>
            <a:r>
              <a:rPr lang="ru-RU" sz="1600" dirty="0" smtClean="0"/>
              <a:t>для книготорговых структур </a:t>
            </a:r>
            <a:r>
              <a:rPr lang="ru-RU" sz="1600" dirty="0"/>
              <a:t>— отдел по работе с </a:t>
            </a:r>
            <a:r>
              <a:rPr lang="ru-RU" sz="1600" dirty="0" smtClean="0"/>
              <a:t>оптовыми клиентами </a:t>
            </a:r>
            <a:r>
              <a:rPr lang="en-US" sz="1600" u="sng" dirty="0">
                <a:solidFill>
                  <a:srgbClr val="0000FF"/>
                </a:solidFill>
              </a:rPr>
              <a:t>VBakherkina@prosv.ru</a:t>
            </a:r>
            <a:r>
              <a:rPr lang="ru-RU" sz="1600" dirty="0" smtClean="0"/>
              <a:t>  тел. (495) 789-30-40 (доб. 42-73)</a:t>
            </a:r>
            <a:endParaRPr lang="en-US" sz="1600" dirty="0" smtClean="0"/>
          </a:p>
          <a:p>
            <a:endParaRPr lang="en-US" sz="1600" dirty="0"/>
          </a:p>
          <a:p>
            <a:r>
              <a:rPr lang="ru-RU" sz="1600" dirty="0" smtClean="0"/>
              <a:t>для интернет-магазинов и розничных клиентов — отдел по работе с розничными клиентами:</a:t>
            </a:r>
          </a:p>
          <a:p>
            <a:r>
              <a:rPr lang="en-US" sz="1600" u="sng" dirty="0" smtClean="0">
                <a:solidFill>
                  <a:srgbClr val="0000FF"/>
                </a:solidFill>
              </a:rPr>
              <a:t>NEliseev@prosv.ru</a:t>
            </a:r>
            <a:r>
              <a:rPr lang="ru-RU" sz="1600" dirty="0" smtClean="0"/>
              <a:t> </a:t>
            </a:r>
            <a:r>
              <a:rPr lang="ru-RU" sz="1600" dirty="0"/>
              <a:t>тел. (495) 789-30-40 (доб. </a:t>
            </a:r>
            <a:r>
              <a:rPr lang="ru-RU" sz="1600" dirty="0" smtClean="0"/>
              <a:t>40-79)</a:t>
            </a:r>
          </a:p>
          <a:p>
            <a:r>
              <a:rPr lang="ru-RU" sz="1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830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329</Words>
  <Application>Microsoft Office PowerPoint</Application>
  <PresentationFormat>Экран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Prosv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Копьева</dc:creator>
  <cp:lastModifiedBy>Sergeev, Vladimir</cp:lastModifiedBy>
  <cp:revision>26</cp:revision>
  <cp:lastPrinted>2015-08-27T14:32:40Z</cp:lastPrinted>
  <dcterms:created xsi:type="dcterms:W3CDTF">2015-08-25T07:58:23Z</dcterms:created>
  <dcterms:modified xsi:type="dcterms:W3CDTF">2015-08-27T14:32:56Z</dcterms:modified>
</cp:coreProperties>
</file>