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3" r:id="rId2"/>
    <p:sldId id="260" r:id="rId3"/>
    <p:sldId id="347" r:id="rId4"/>
    <p:sldId id="343" r:id="rId5"/>
    <p:sldId id="277" r:id="rId6"/>
    <p:sldId id="257" r:id="rId7"/>
    <p:sldId id="261" r:id="rId8"/>
    <p:sldId id="266" r:id="rId9"/>
    <p:sldId id="273" r:id="rId10"/>
    <p:sldId id="286" r:id="rId11"/>
    <p:sldId id="271" r:id="rId12"/>
    <p:sldId id="272" r:id="rId13"/>
    <p:sldId id="285" r:id="rId14"/>
    <p:sldId id="342" r:id="rId15"/>
    <p:sldId id="281" r:id="rId16"/>
    <p:sldId id="344" r:id="rId17"/>
    <p:sldId id="280" r:id="rId18"/>
    <p:sldId id="338" r:id="rId19"/>
    <p:sldId id="340" r:id="rId20"/>
    <p:sldId id="345" r:id="rId21"/>
    <p:sldId id="346" r:id="rId22"/>
    <p:sldId id="350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00" autoAdjust="0"/>
  </p:normalViewPr>
  <p:slideViewPr>
    <p:cSldViewPr>
      <p:cViewPr varScale="1">
        <p:scale>
          <a:sx n="66" d="100"/>
          <a:sy n="66" d="100"/>
        </p:scale>
        <p:origin x="6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rasskazova\Desktop\&#1072;&#1087;&#1088;&#1086;&#1073;&#1072;&#1094;&#1080;&#1103;%20&#1086;&#1090;&#1074;&#1077;&#1090;&#1099;\&#1040;&#1087;&#1088;&#1086;&#1073;&#1072;&#1094;&#1080;&#1103;%20(&#1054;&#1090;&#1074;&#1077;&#1090;&#1099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188320209973756E-2"/>
          <c:y val="9.7762831729367158E-2"/>
          <c:w val="0.54134230096237967"/>
          <c:h val="0.90223716827063283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0"/>
      </c:doughnutChart>
    </c:plotArea>
    <c:legend>
      <c:legendPos val="r"/>
      <c:layout>
        <c:manualLayout>
          <c:xMode val="edge"/>
          <c:yMode val="edge"/>
          <c:x val="0.64145545917200697"/>
          <c:y val="0.34629319556399324"/>
          <c:w val="0.27173026991763705"/>
          <c:h val="0.3811944850767172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Издательство Просвещение</c:v>
                </c:pt>
                <c:pt idx="1">
                  <c:v>Другие издательства</c:v>
                </c:pt>
                <c:pt idx="2">
                  <c:v>Не представлено ЭФУ</c:v>
                </c:pt>
                <c:pt idx="3">
                  <c:v>Повторная экспертиза ЭФУ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408</c:v>
                </c:pt>
                <c:pt idx="1">
                  <c:v>907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8269212105423795"/>
          <c:y val="0.20416307910232193"/>
          <c:w val="0.4051444794767376"/>
          <c:h val="0.59167384179535609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99431321085"/>
          <c:y val="8.85035724701079E-2"/>
          <c:w val="0.45523118985126898"/>
          <c:h val="0.75871864975211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ED428"/>
              </a:solidFill>
            </c:spPr>
          </c:dPt>
          <c:dPt>
            <c:idx val="1"/>
            <c:bubble3D val="0"/>
            <c:spPr>
              <a:solidFill>
                <a:srgbClr val="E14076"/>
              </a:solidFill>
            </c:spPr>
          </c:dPt>
          <c:dPt>
            <c:idx val="2"/>
            <c:bubble3D val="0"/>
            <c:spPr>
              <a:solidFill>
                <a:srgbClr val="1EA7D5"/>
              </a:solidFill>
            </c:spPr>
          </c:dPt>
          <c:dPt>
            <c:idx val="3"/>
            <c:bubble3D val="0"/>
            <c:spPr>
              <a:solidFill>
                <a:srgbClr val="9DCC4A"/>
              </a:solidFill>
            </c:spPr>
          </c:dPt>
          <c:dPt>
            <c:idx val="4"/>
            <c:bubble3D val="0"/>
            <c:spPr>
              <a:solidFill>
                <a:srgbClr val="8E4499"/>
              </a:solidFill>
            </c:spPr>
          </c:dPt>
          <c:dPt>
            <c:idx val="5"/>
            <c:bubble3D val="0"/>
            <c:spPr>
              <a:solidFill>
                <a:srgbClr val="B33D39"/>
              </a:solidFill>
            </c:spPr>
          </c:dPt>
          <c:dLbls>
            <c:dLbl>
              <c:idx val="5"/>
              <c:layout>
                <c:manualLayout>
                  <c:x val="2.7777777777777801E-3"/>
                  <c:y val="-6.944444444444450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Лист1!$B$99:$G$99</c:f>
              <c:strCache>
                <c:ptCount val="6"/>
                <c:pt idx="0">
                  <c:v>18-25 лет</c:v>
                </c:pt>
                <c:pt idx="1">
                  <c:v>26-35 лет</c:v>
                </c:pt>
                <c:pt idx="2">
                  <c:v>36-45 лет</c:v>
                </c:pt>
                <c:pt idx="3">
                  <c:v>46-55 лет</c:v>
                </c:pt>
                <c:pt idx="4">
                  <c:v>56-65 лет</c:v>
                </c:pt>
                <c:pt idx="5">
                  <c:v>65 лет и выше</c:v>
                </c:pt>
              </c:strCache>
            </c:strRef>
          </c:cat>
          <c:val>
            <c:numRef>
              <c:f>Лист1!$B$100:$G$100</c:f>
              <c:numCache>
                <c:formatCode>General</c:formatCode>
                <c:ptCount val="6"/>
                <c:pt idx="0">
                  <c:v>28</c:v>
                </c:pt>
                <c:pt idx="1">
                  <c:v>129</c:v>
                </c:pt>
                <c:pt idx="2">
                  <c:v>230</c:v>
                </c:pt>
                <c:pt idx="3">
                  <c:v>173</c:v>
                </c:pt>
                <c:pt idx="4">
                  <c:v>45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60"/>
      </c:doughnutChart>
    </c:plotArea>
    <c:legend>
      <c:legendPos val="t"/>
      <c:layout>
        <c:manualLayout>
          <c:xMode val="edge"/>
          <c:yMode val="edge"/>
          <c:x val="0.67547440944881898"/>
          <c:y val="0.17118073782443899"/>
          <c:w val="0.30152808286411298"/>
          <c:h val="0.58784573734512002"/>
        </c:manualLayout>
      </c:layout>
      <c:overlay val="0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10636-3C30-4CAA-A25F-FADB21673B88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61839-162E-4E4D-94D4-C10F660FDB6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369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61839-162E-4E4D-94D4-C10F660FDB6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272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chemeClr val="bg1"/>
                </a:solidFill>
              </a:rPr>
              <a:t>многослойная структура: материалы печатного учебника, дополнительные материалы, галерея медиа-объектов, аудио ряд, тренажеры и контроль знаний к каждой теме и разделу учебника, добавление собственных материалов;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chemeClr val="bg1"/>
                </a:solidFill>
              </a:rPr>
              <a:t>сохранение привычного разворотного принципа для слоя материалов печатного учебника, быстрый переход от основных материалов к дополнительным;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B61839-162E-4E4D-94D4-C10F660FDB6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423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346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42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87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0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535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52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54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267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076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840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97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D6CC7-3790-48EA-B78B-C3199DB756E6}" type="datetimeFigureOut">
              <a:rPr lang="ru-RU" smtClean="0"/>
              <a:t>25.09.2015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932E1-A338-40D1-8ACD-7994BE0AFB5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07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3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loud.mail.ru/public/Ev8g/844Cw669j" TargetMode="External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cloud.mail.ru/public/2L2H/7dephnNNs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cloud.mail.ru/public/56D2/qwXBiBr7x" TargetMode="External"/><Relationship Id="rId11" Type="http://schemas.openxmlformats.org/officeDocument/2006/relationships/image" Target="../media/image26.jpeg"/><Relationship Id="rId5" Type="http://schemas.openxmlformats.org/officeDocument/2006/relationships/hyperlink" Target="https://cloud.mail.ru/public/9GNo/AfMUAZvok" TargetMode="External"/><Relationship Id="rId10" Type="http://schemas.openxmlformats.org/officeDocument/2006/relationships/hyperlink" Target="https://cloud.mail.ru/public/91uG/CJhCrwjZw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s://cloud.mail.ru/public/C3Xf/cMcWhN7Qv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itunes.apple.com/ru/app/enlightenments-digital-textbook/id983633012?l=en&amp;mt=8" TargetMode="External"/><Relationship Id="rId3" Type="http://schemas.openxmlformats.org/officeDocument/2006/relationships/hyperlink" Target="http://www.prosv.ru/info.aspx?ob_no=45422" TargetMode="External"/><Relationship Id="rId7" Type="http://schemas.openxmlformats.org/officeDocument/2006/relationships/hyperlink" Target="https://play.google.com/store/apps/details?id=com.naum.reade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icrosoft.com/ru-ru/store/apps/%D1%83%D1%87%D0%B5%D0%B1%D0%BD%D0%B8%D0%BA-%D1%86%D0%B8%D1%84%D1%80%D0%BE%D0%B2%D0%BE%D0%B3%D0%BE-%D0%B2%D0%B5%D0%BA%D0%B0/9nblgggz60vs" TargetMode="External"/><Relationship Id="rId5" Type="http://schemas.openxmlformats.org/officeDocument/2006/relationships/hyperlink" Target="https://www.youtube.com/playlist?list=PLPx1EkGOy04_ggsjIjRoZvpyyZmlGBKqr" TargetMode="External"/><Relationship Id="rId4" Type="http://schemas.openxmlformats.org/officeDocument/2006/relationships/hyperlink" Target="http://www.prosv.ru/info.aspx?ob_no=44665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ebooks@prosv.ru" TargetMode="External"/><Relationship Id="rId2" Type="http://schemas.openxmlformats.org/officeDocument/2006/relationships/hyperlink" Target="http://prosv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hyperlink" Target="mailto:vsergeev@prosv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5.png"/><Relationship Id="rId2" Type="http://schemas.openxmlformats.org/officeDocument/2006/relationships/hyperlink" Target="http://&#1084;&#1080;&#1085;&#1086;&#1073;&#1088;&#1085;&#1072;&#1091;&#1082;&#1080;.&#1088;&#1092;/%D0%B4%D0%BE%D0%BA%D1%83%D0%BC%D0%B5%D0%BD%D1%82%D1%8B/5812/%D1%84%D0%B0%D0%B9%D0%BB/4641/%D0%9F%D1%80%D0%B8%D0%BA%D0%B0%D0%B7%20576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7896" y="1907335"/>
            <a:ext cx="727169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ЭЛЕКТРОННЫЙ УЧЕБНИК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88640"/>
            <a:ext cx="1667906" cy="6863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30180" y="3525390"/>
            <a:ext cx="40471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Фестиваль педагогического мастерства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19 -20 августа 2015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г</a:t>
            </a:r>
            <a:r>
              <a:rPr lang="ru-RU" dirty="0" smtClean="0">
                <a:solidFill>
                  <a:schemeClr val="bg1"/>
                </a:solidFill>
              </a:rPr>
              <a:t>. Грозный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6514" y="5273824"/>
            <a:ext cx="9180512" cy="158417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2400" dirty="0" smtClean="0"/>
              <a:t>Владимир Сергеев, </a:t>
            </a:r>
          </a:p>
          <a:p>
            <a:pPr lvl="1"/>
            <a:r>
              <a:rPr lang="ru-RU" sz="2400" dirty="0" smtClean="0"/>
              <a:t>Региональный директор </a:t>
            </a:r>
          </a:p>
          <a:p>
            <a:pPr lvl="1"/>
            <a:r>
              <a:rPr lang="ru-RU" sz="2400" dirty="0" smtClean="0"/>
              <a:t>АО «Издательство «Просвещение»</a:t>
            </a:r>
          </a:p>
          <a:p>
            <a:pPr algn="ctr"/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62364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9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402"/>
            <a:ext cx="9144000" cy="685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0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" y="0"/>
            <a:ext cx="91429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5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964" y="1916832"/>
            <a:ext cx="799155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chemeClr val="bg1"/>
                </a:solidFill>
              </a:rPr>
              <a:t>СОПРОВОЖДЕНИЕ УЧИТЕЛЕЙ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Уникальная информационно-методическая поддержка </a:t>
            </a:r>
            <a:r>
              <a:rPr lang="ru-RU" sz="2400" dirty="0">
                <a:solidFill>
                  <a:schemeClr val="bg1"/>
                </a:solidFill>
              </a:rPr>
              <a:t>педагогов </a:t>
            </a:r>
            <a:r>
              <a:rPr lang="ru-RU" sz="2400" dirty="0" smtClean="0">
                <a:solidFill>
                  <a:schemeClr val="bg1"/>
                </a:solidFill>
              </a:rPr>
              <a:t>страны через онлайн </a:t>
            </a:r>
            <a:r>
              <a:rPr lang="ru-RU" sz="2400" dirty="0">
                <a:solidFill>
                  <a:schemeClr val="bg1"/>
                </a:solidFill>
              </a:rPr>
              <a:t>открытые уроки с использованием электронных </a:t>
            </a:r>
            <a:r>
              <a:rPr lang="ru-RU" sz="2400" dirty="0" smtClean="0">
                <a:solidFill>
                  <a:schemeClr val="bg1"/>
                </a:solidFill>
              </a:rPr>
              <a:t>учебников;</a:t>
            </a:r>
          </a:p>
          <a:p>
            <a:pPr marL="285750" lvl="0" indent="-285750">
              <a:buFont typeface="+mj-lt"/>
              <a:buAutoNum type="arabicPeriod"/>
            </a:pPr>
            <a:endParaRPr lang="ru-RU" sz="400" dirty="0" smtClean="0">
              <a:solidFill>
                <a:schemeClr val="bg1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Методическая поддержка через теоретические </a:t>
            </a:r>
            <a:r>
              <a:rPr lang="ru-RU" sz="2400" dirty="0" err="1" smtClean="0">
                <a:solidFill>
                  <a:schemeClr val="bg1"/>
                </a:solidFill>
              </a:rPr>
              <a:t>вебинары</a:t>
            </a:r>
            <a:r>
              <a:rPr lang="ru-RU" sz="2400" dirty="0" smtClean="0">
                <a:solidFill>
                  <a:schemeClr val="bg1"/>
                </a:solidFill>
              </a:rPr>
              <a:t>, интервью с экспертами;</a:t>
            </a:r>
          </a:p>
          <a:p>
            <a:pPr marL="285750" lvl="0" indent="-285750">
              <a:buFont typeface="+mj-lt"/>
              <a:buAutoNum type="arabicPeriod"/>
            </a:pPr>
            <a:endParaRPr lang="ru-RU" sz="400" dirty="0">
              <a:solidFill>
                <a:schemeClr val="bg1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Курс </a:t>
            </a:r>
            <a:r>
              <a:rPr lang="ru-RU" sz="2400" dirty="0">
                <a:solidFill>
                  <a:schemeClr val="bg1"/>
                </a:solidFill>
              </a:rPr>
              <a:t>повышения квалификации, </a:t>
            </a:r>
            <a:r>
              <a:rPr lang="ru-RU" sz="2400" dirty="0" smtClean="0">
                <a:solidFill>
                  <a:schemeClr val="bg1"/>
                </a:solidFill>
              </a:rPr>
              <a:t>разработанны</a:t>
            </a:r>
            <a:r>
              <a:rPr lang="ru-RU" sz="2400" dirty="0">
                <a:solidFill>
                  <a:schemeClr val="bg1"/>
                </a:solidFill>
              </a:rPr>
              <a:t>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совместно с Московским институтом открытого образования</a:t>
            </a:r>
            <a:r>
              <a:rPr lang="ru-RU" sz="2400" dirty="0" smtClean="0">
                <a:solidFill>
                  <a:schemeClr val="bg1"/>
                </a:solidFill>
              </a:rPr>
              <a:t>;</a:t>
            </a:r>
          </a:p>
          <a:p>
            <a:pPr marL="285750" lvl="0" indent="-285750">
              <a:buFont typeface="+mj-lt"/>
              <a:buAutoNum type="arabicPeriod"/>
            </a:pPr>
            <a:endParaRPr lang="ru-RU" sz="400" dirty="0">
              <a:solidFill>
                <a:schemeClr val="bg1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Техническое сопровождение учителей через службу поддержки.</a:t>
            </a:r>
          </a:p>
        </p:txBody>
      </p:sp>
      <p:pic>
        <p:nvPicPr>
          <p:cNvPr id="9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21419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72084" y="5273824"/>
            <a:ext cx="6624736" cy="158417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2000" dirty="0" smtClean="0"/>
              <a:t>9 ОТКРЫТЫХ УРОКОВ</a:t>
            </a:r>
          </a:p>
          <a:p>
            <a:pPr algn="ctr">
              <a:spcAft>
                <a:spcPts val="600"/>
              </a:spcAft>
            </a:pPr>
            <a:r>
              <a:rPr lang="ru-RU" sz="2000" dirty="0" smtClean="0"/>
              <a:t>2</a:t>
            </a:r>
            <a:r>
              <a:rPr lang="en-US" sz="2000" dirty="0" smtClean="0"/>
              <a:t>2</a:t>
            </a:r>
            <a:r>
              <a:rPr lang="ru-RU" sz="2000" dirty="0" smtClean="0"/>
              <a:t> 541 онлайн-участник </a:t>
            </a:r>
          </a:p>
          <a:p>
            <a:pPr algn="ctr">
              <a:spcAft>
                <a:spcPts val="600"/>
              </a:spcAft>
            </a:pPr>
            <a:r>
              <a:rPr lang="ru-RU" sz="2000" dirty="0" smtClean="0"/>
              <a:t>59 105</a:t>
            </a:r>
            <a:r>
              <a:rPr lang="en-US" sz="2000" dirty="0" smtClean="0"/>
              <a:t> </a:t>
            </a:r>
            <a:r>
              <a:rPr lang="ru-RU" sz="2000" dirty="0" smtClean="0"/>
              <a:t>просмотров на </a:t>
            </a:r>
            <a:r>
              <a:rPr lang="en-US" sz="2000" dirty="0" smtClean="0"/>
              <a:t>YouTube-</a:t>
            </a:r>
            <a:r>
              <a:rPr lang="ru-RU" sz="2000" dirty="0" smtClean="0"/>
              <a:t>канале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50993" y="4628453"/>
            <a:ext cx="195374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Обществознание</a:t>
            </a:r>
            <a:endParaRPr lang="ru-RU" sz="1900" dirty="0">
              <a:solidFill>
                <a:schemeClr val="l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2124" y="4628455"/>
            <a:ext cx="103951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История</a:t>
            </a:r>
            <a:endParaRPr lang="ru-RU" sz="1900" dirty="0">
              <a:solidFill>
                <a:schemeClr val="l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7551" y="4628451"/>
            <a:ext cx="145693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Математика</a:t>
            </a:r>
            <a:endParaRPr lang="ru-RU" sz="1900" dirty="0">
              <a:solidFill>
                <a:schemeClr val="l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44879" y="2808746"/>
            <a:ext cx="137447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Литература</a:t>
            </a:r>
            <a:endParaRPr lang="ru-RU" sz="1900" dirty="0">
              <a:solidFill>
                <a:schemeClr val="l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035" y="2792138"/>
            <a:ext cx="2070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lt1"/>
                </a:solidFill>
              </a:rPr>
              <a:t>Русский и английский</a:t>
            </a:r>
          </a:p>
          <a:p>
            <a:pPr algn="ctr"/>
            <a:r>
              <a:rPr lang="ru-RU" sz="1600" dirty="0" smtClean="0">
                <a:solidFill>
                  <a:schemeClr val="lt1"/>
                </a:solidFill>
              </a:rPr>
              <a:t>(начальная школа)</a:t>
            </a:r>
            <a:endParaRPr lang="ru-RU" sz="1600" dirty="0">
              <a:solidFill>
                <a:schemeClr val="l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73571" y="2775582"/>
            <a:ext cx="194636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900" dirty="0" smtClean="0">
                <a:solidFill>
                  <a:schemeClr val="lt1"/>
                </a:solidFill>
              </a:rPr>
              <a:t>Английский язык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4920" y="2775581"/>
            <a:ext cx="115634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Биология</a:t>
            </a:r>
            <a:endParaRPr lang="ru-RU" sz="1900" dirty="0">
              <a:solidFill>
                <a:schemeClr val="l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61058" y="4628452"/>
            <a:ext cx="94731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00" dirty="0" smtClean="0">
                <a:solidFill>
                  <a:schemeClr val="lt1"/>
                </a:solidFill>
              </a:rPr>
              <a:t>Физика</a:t>
            </a:r>
            <a:endParaRPr lang="ru-RU" sz="1900" dirty="0">
              <a:solidFill>
                <a:schemeClr val="lt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841" y="1786210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309" y="3575522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841" y="3566121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869" y="1823082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2" y="3575522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869" y="3566121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13" y="1828117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65" y="1856246"/>
            <a:ext cx="952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29220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4572" y="1560849"/>
            <a:ext cx="89294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Видеофрагменты открытых уроков с ЭФУ Издательства «Просвещение»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Урок Истории в 6 классе :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1. Работа со словарём и заметками </a:t>
            </a:r>
            <a:r>
              <a:rPr lang="ru-RU" sz="1600" dirty="0">
                <a:solidFill>
                  <a:schemeClr val="bg1"/>
                </a:solidFill>
              </a:rPr>
              <a:t>(</a:t>
            </a:r>
            <a:r>
              <a:rPr lang="ru-RU" sz="1600" dirty="0">
                <a:solidFill>
                  <a:schemeClr val="bg1"/>
                </a:solidFill>
                <a:hlinkClick r:id="rId5"/>
              </a:rPr>
              <a:t>смотреть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2</a:t>
            </a:r>
            <a:r>
              <a:rPr lang="ru-RU" sz="1600" dirty="0">
                <a:solidFill>
                  <a:schemeClr val="bg1"/>
                </a:solidFill>
              </a:rPr>
              <a:t>. Работа с </a:t>
            </a:r>
            <a:r>
              <a:rPr lang="ru-RU" sz="1600" dirty="0" smtClean="0">
                <a:solidFill>
                  <a:schemeClr val="bg1"/>
                </a:solidFill>
              </a:rPr>
              <a:t>объектами плитки (</a:t>
            </a:r>
            <a:r>
              <a:rPr lang="ru-RU" sz="1600" dirty="0" smtClean="0">
                <a:solidFill>
                  <a:schemeClr val="bg1"/>
                </a:solidFill>
                <a:hlinkClick r:id="rId6"/>
              </a:rPr>
              <a:t>смотреть</a:t>
            </a:r>
            <a:r>
              <a:rPr lang="ru-RU" sz="1600" dirty="0" smtClean="0">
                <a:solidFill>
                  <a:schemeClr val="bg1"/>
                </a:solidFill>
              </a:rPr>
              <a:t>)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3. Работа с </a:t>
            </a:r>
            <a:r>
              <a:rPr lang="ru-RU" sz="1600" dirty="0" smtClean="0">
                <a:solidFill>
                  <a:schemeClr val="bg1"/>
                </a:solidFill>
              </a:rPr>
              <a:t>тренажёром </a:t>
            </a:r>
            <a:r>
              <a:rPr lang="ru-RU" sz="1600" dirty="0">
                <a:solidFill>
                  <a:schemeClr val="bg1"/>
                </a:solidFill>
              </a:rPr>
              <a:t>(</a:t>
            </a:r>
            <a:r>
              <a:rPr lang="ru-RU" sz="1600" dirty="0">
                <a:solidFill>
                  <a:schemeClr val="bg1"/>
                </a:solidFill>
                <a:hlinkClick r:id="rId7"/>
              </a:rPr>
              <a:t>смотреть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b="1" dirty="0">
                <a:solidFill>
                  <a:schemeClr val="bg1"/>
                </a:solidFill>
              </a:rPr>
              <a:t>Урок </a:t>
            </a:r>
            <a:r>
              <a:rPr lang="ru-RU" sz="1600" b="1" dirty="0" smtClean="0">
                <a:solidFill>
                  <a:schemeClr val="bg1"/>
                </a:solidFill>
              </a:rPr>
              <a:t>обществознания в 10 классе</a:t>
            </a:r>
            <a:r>
              <a:rPr lang="ru-RU" sz="1600" dirty="0" smtClean="0">
                <a:solidFill>
                  <a:schemeClr val="bg1"/>
                </a:solidFill>
              </a:rPr>
              <a:t> (работа </a:t>
            </a:r>
            <a:r>
              <a:rPr lang="ru-RU" sz="1600" dirty="0">
                <a:solidFill>
                  <a:schemeClr val="bg1"/>
                </a:solidFill>
              </a:rPr>
              <a:t>с </a:t>
            </a:r>
            <a:r>
              <a:rPr lang="ru-RU" sz="1600" dirty="0" smtClean="0">
                <a:solidFill>
                  <a:schemeClr val="bg1"/>
                </a:solidFill>
              </a:rPr>
              <a:t>галереей)</a:t>
            </a:r>
            <a:r>
              <a:rPr lang="ru-RU" sz="1600" dirty="0">
                <a:solidFill>
                  <a:schemeClr val="bg1"/>
                </a:solidFill>
              </a:rPr>
              <a:t> (</a:t>
            </a:r>
            <a:r>
              <a:rPr lang="ru-RU" sz="1600" dirty="0">
                <a:solidFill>
                  <a:schemeClr val="bg1"/>
                </a:solidFill>
                <a:hlinkClick r:id="rId8"/>
              </a:rPr>
              <a:t>смотреть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Урок физики в 7 классе </a:t>
            </a:r>
            <a:r>
              <a:rPr lang="ru-RU" sz="1600" dirty="0" smtClean="0">
                <a:solidFill>
                  <a:schemeClr val="bg1"/>
                </a:solidFill>
              </a:rPr>
              <a:t>(работа </a:t>
            </a:r>
            <a:r>
              <a:rPr lang="ru-RU" sz="1600" dirty="0">
                <a:solidFill>
                  <a:schemeClr val="bg1"/>
                </a:solidFill>
              </a:rPr>
              <a:t>с закладками </a:t>
            </a:r>
            <a:r>
              <a:rPr lang="ru-RU" sz="1600" dirty="0" smtClean="0">
                <a:solidFill>
                  <a:schemeClr val="bg1"/>
                </a:solidFill>
              </a:rPr>
              <a:t>в ЭФУ на интерактивной доске) </a:t>
            </a:r>
            <a:r>
              <a:rPr lang="ru-RU" sz="1600" dirty="0">
                <a:solidFill>
                  <a:schemeClr val="bg1"/>
                </a:solidFill>
              </a:rPr>
              <a:t>(</a:t>
            </a:r>
            <a:r>
              <a:rPr lang="ru-RU" sz="1600" dirty="0">
                <a:solidFill>
                  <a:schemeClr val="bg1"/>
                </a:solidFill>
                <a:hlinkClick r:id="rId9"/>
              </a:rPr>
              <a:t>смотреть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600" b="1" dirty="0" smtClean="0">
                <a:solidFill>
                  <a:schemeClr val="bg1"/>
                </a:solidFill>
              </a:rPr>
              <a:t>Урок </a:t>
            </a:r>
            <a:r>
              <a:rPr lang="ru-RU" sz="1600" b="1" dirty="0">
                <a:solidFill>
                  <a:schemeClr val="bg1"/>
                </a:solidFill>
              </a:rPr>
              <a:t>английского </a:t>
            </a:r>
            <a:r>
              <a:rPr lang="ru-RU" sz="1600" b="1" dirty="0" smtClean="0">
                <a:solidFill>
                  <a:schemeClr val="bg1"/>
                </a:solidFill>
              </a:rPr>
              <a:t>языка во 2 классе </a:t>
            </a:r>
            <a:r>
              <a:rPr lang="ru-RU" sz="1600" dirty="0" smtClean="0">
                <a:solidFill>
                  <a:schemeClr val="bg1"/>
                </a:solidFill>
              </a:rPr>
              <a:t>(работа </a:t>
            </a:r>
            <a:r>
              <a:rPr lang="ru-RU" sz="1600" dirty="0">
                <a:solidFill>
                  <a:schemeClr val="bg1"/>
                </a:solidFill>
              </a:rPr>
              <a:t>с галереей изображений и </a:t>
            </a:r>
            <a:r>
              <a:rPr lang="ru-RU" sz="1600" dirty="0" smtClean="0">
                <a:solidFill>
                  <a:schemeClr val="bg1"/>
                </a:solidFill>
              </a:rPr>
              <a:t>объектами плитки) (</a:t>
            </a:r>
            <a:r>
              <a:rPr lang="ru-RU" sz="1600" dirty="0">
                <a:solidFill>
                  <a:schemeClr val="bg1"/>
                </a:solidFill>
                <a:hlinkClick r:id="rId10"/>
              </a:rPr>
              <a:t>смотреть</a:t>
            </a:r>
            <a:r>
              <a:rPr lang="ru-RU" sz="1600" dirty="0">
                <a:solidFill>
                  <a:schemeClr val="bg1"/>
                </a:solidFill>
              </a:rPr>
              <a:t>)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5" name="p001 (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08104" y="2060848"/>
            <a:ext cx="345638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1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72084" y="5273824"/>
            <a:ext cx="6624736" cy="158417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smtClean="0"/>
              <a:t>БОЛЕЕ 10 ВЕБИНАРОВ С ВЕДУЩИМИ ЭКСПЕРТАМИ</a:t>
            </a:r>
          </a:p>
          <a:p>
            <a:pPr algn="ctr"/>
            <a:r>
              <a:rPr lang="ru-RU" sz="1900" dirty="0" smtClean="0"/>
              <a:t>4</a:t>
            </a:r>
            <a:r>
              <a:rPr lang="en-US" sz="1900" dirty="0" smtClean="0"/>
              <a:t>1</a:t>
            </a:r>
            <a:r>
              <a:rPr lang="ru-RU" sz="1900" dirty="0" smtClean="0"/>
              <a:t> 954 онлайн-участников</a:t>
            </a:r>
          </a:p>
          <a:p>
            <a:pPr algn="ctr"/>
            <a:r>
              <a:rPr lang="ru-RU" sz="2000" dirty="0" smtClean="0"/>
              <a:t>87 900</a:t>
            </a:r>
            <a:r>
              <a:rPr lang="en-US" sz="2000" dirty="0" smtClean="0"/>
              <a:t> </a:t>
            </a:r>
            <a:r>
              <a:rPr lang="ru-RU" sz="2000" dirty="0"/>
              <a:t>просмотров на </a:t>
            </a:r>
            <a:r>
              <a:rPr lang="en-US" sz="2000" dirty="0"/>
              <a:t>YouTube-</a:t>
            </a:r>
            <a:r>
              <a:rPr lang="ru-RU" sz="2000" dirty="0" smtClean="0"/>
              <a:t>канале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378994" y="2831779"/>
            <a:ext cx="1498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chemeClr val="lt1"/>
                </a:solidFill>
              </a:rPr>
              <a:t>Нукри </a:t>
            </a:r>
            <a:r>
              <a:rPr lang="ru-RU" sz="1400" dirty="0" smtClean="0">
                <a:solidFill>
                  <a:schemeClr val="lt1"/>
                </a:solidFill>
              </a:rPr>
              <a:t>Башарули,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Азбука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593" y="2878196"/>
            <a:ext cx="1605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Светлана Авдеева,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НФПК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334" y="4508385"/>
            <a:ext cx="1545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Михаил Бородин,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Просвещение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8906" y="4592141"/>
            <a:ext cx="1707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Григорий Кондаков,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Яндекс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68949" y="4599236"/>
            <a:ext cx="1925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Андрей Сиденко,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школа №29 г. Мытищи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790866"/>
            <a:ext cx="1633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Наталья Андреева,</a:t>
            </a:r>
          </a:p>
          <a:p>
            <a:pPr algn="ctr"/>
            <a:r>
              <a:rPr lang="en-US" sz="1400" dirty="0" smtClean="0">
                <a:solidFill>
                  <a:schemeClr val="lt1"/>
                </a:solidFill>
              </a:rPr>
              <a:t>ABBYY</a:t>
            </a:r>
            <a:endParaRPr lang="ru-RU" sz="1400" dirty="0">
              <a:solidFill>
                <a:schemeClr val="l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7029" y="4592141"/>
            <a:ext cx="1514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Яков Менделеев,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Ростелеком</a:t>
            </a:r>
            <a:endParaRPr lang="ru-RU" sz="1400" dirty="0">
              <a:solidFill>
                <a:schemeClr val="lt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77" y="3356992"/>
            <a:ext cx="115212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200" y="3429000"/>
            <a:ext cx="1141618" cy="1145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200" y="1733713"/>
            <a:ext cx="1144483" cy="114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4" y="1772816"/>
            <a:ext cx="1143121" cy="114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301" y="1749748"/>
            <a:ext cx="1113774" cy="111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4" y="3429000"/>
            <a:ext cx="1152128" cy="1152128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529" y="3429000"/>
            <a:ext cx="1159148" cy="1159148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777" y="1700808"/>
            <a:ext cx="1152128" cy="115212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42800" y="2852936"/>
            <a:ext cx="262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Артем Соловейчик</a:t>
            </a:r>
          </a:p>
          <a:p>
            <a:pPr algn="ctr"/>
            <a:r>
              <a:rPr lang="ru-RU" sz="1400" dirty="0" smtClean="0">
                <a:solidFill>
                  <a:schemeClr val="lt1"/>
                </a:solidFill>
              </a:rPr>
              <a:t>Просвещение, Первое сентября</a:t>
            </a:r>
            <a:endParaRPr lang="ru-RU" sz="1400" dirty="0">
              <a:solidFill>
                <a:schemeClr val="lt1"/>
              </a:solidFill>
            </a:endParaRPr>
          </a:p>
        </p:txBody>
      </p:sp>
      <p:pic>
        <p:nvPicPr>
          <p:cNvPr id="21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401422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270" y="1625986"/>
            <a:ext cx="4447281" cy="296485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72084" y="5273824"/>
            <a:ext cx="6624736" cy="158417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2000" dirty="0" smtClean="0"/>
              <a:t>83 субъекта РФ</a:t>
            </a:r>
          </a:p>
          <a:p>
            <a:pPr algn="ctr">
              <a:spcAft>
                <a:spcPts val="600"/>
              </a:spcAft>
            </a:pPr>
            <a:r>
              <a:rPr lang="en-US" sz="2000" dirty="0" smtClean="0"/>
              <a:t>3 948 </a:t>
            </a:r>
            <a:r>
              <a:rPr lang="ru-RU" sz="2000" dirty="0" smtClean="0"/>
              <a:t>участников апробации</a:t>
            </a:r>
          </a:p>
          <a:p>
            <a:pPr algn="ctr">
              <a:spcAft>
                <a:spcPts val="600"/>
              </a:spcAft>
            </a:pPr>
            <a:r>
              <a:rPr lang="ru-RU" sz="2000" dirty="0" smtClean="0"/>
              <a:t>51 учебник, 27 000 скачиваний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06011" y="1625986"/>
            <a:ext cx="4749602" cy="2964854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ru-RU" sz="2000" dirty="0" smtClean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95991125"/>
              </p:ext>
            </p:extLst>
          </p:nvPr>
        </p:nvGraphicFramePr>
        <p:xfrm>
          <a:off x="3935541" y="1700808"/>
          <a:ext cx="5004048" cy="2962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9315" y="260648"/>
            <a:ext cx="7787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Всероссийская апробация ЭУ. Результаты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1484785"/>
            <a:ext cx="8594276" cy="4533938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/>
              <a:t>	Учащиеся </a:t>
            </a:r>
            <a:r>
              <a:rPr lang="ru-RU" sz="1400" dirty="0"/>
              <a:t>с большим удовольствием поддержали идею апробации электронного учебника.  Легче стали портфели, так как планшет всегда у них был с собой, только использовали его для игры, а теперь стали использовать для обучения. У </a:t>
            </a:r>
            <a:r>
              <a:rPr lang="ru-RU" sz="1400" dirty="0" smtClean="0"/>
              <a:t>ребенка </a:t>
            </a:r>
            <a:r>
              <a:rPr lang="ru-RU" sz="1400" dirty="0"/>
              <a:t>с проблемами со </a:t>
            </a:r>
            <a:r>
              <a:rPr lang="ru-RU" sz="1400" dirty="0" smtClean="0"/>
              <a:t>зрением </a:t>
            </a:r>
            <a:r>
              <a:rPr lang="ru-RU" sz="1400" dirty="0"/>
              <a:t>была возможность увеличивать размер текста.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 smtClean="0"/>
              <a:t>	</a:t>
            </a:r>
          </a:p>
          <a:p>
            <a:r>
              <a:rPr lang="ru-RU" sz="1400" dirty="0" smtClean="0"/>
              <a:t>	Опыт </a:t>
            </a:r>
            <a:r>
              <a:rPr lang="ru-RU" sz="1400" dirty="0"/>
              <a:t>положительный, работать понравилось. Особенно детям. </a:t>
            </a:r>
            <a:r>
              <a:rPr lang="ru-RU" sz="1400" dirty="0" smtClean="0"/>
              <a:t>Возникали </a:t>
            </a:r>
            <a:r>
              <a:rPr lang="ru-RU" sz="1400" dirty="0"/>
              <a:t>и технические проблемы. На этапе апробации в техподдержку обращаться было некогда, при переходе всех детей на </a:t>
            </a:r>
            <a:r>
              <a:rPr lang="ru-RU" sz="1400" dirty="0" smtClean="0"/>
              <a:t>электронные </a:t>
            </a:r>
            <a:r>
              <a:rPr lang="ru-RU" sz="1400" dirty="0"/>
              <a:t>учебники, думаю, со службой поддержки </a:t>
            </a:r>
            <a:r>
              <a:rPr lang="ru-RU" sz="1400" dirty="0" smtClean="0"/>
              <a:t>придется </a:t>
            </a:r>
            <a:r>
              <a:rPr lang="ru-RU" sz="1400" dirty="0"/>
              <a:t>дружить.</a:t>
            </a:r>
          </a:p>
          <a:p>
            <a:endParaRPr lang="ru-RU" sz="1400" dirty="0" smtClean="0"/>
          </a:p>
          <a:p>
            <a:r>
              <a:rPr lang="ru-RU" sz="1400" dirty="0" smtClean="0"/>
              <a:t>	</a:t>
            </a:r>
          </a:p>
          <a:p>
            <a:r>
              <a:rPr lang="ru-RU" sz="1400" dirty="0" smtClean="0"/>
              <a:t>	К </a:t>
            </a:r>
            <a:r>
              <a:rPr lang="ru-RU" sz="1400" dirty="0"/>
              <a:t>сожалению,  системные требования не позволили установить приложение на гаджеты учащихся. Пришлось работать на ноутбуке учителя или использовать проектор и интерактивную доску</a:t>
            </a:r>
            <a:r>
              <a:rPr lang="ru-RU" sz="1400" dirty="0" smtClean="0"/>
              <a:t>.</a:t>
            </a:r>
          </a:p>
          <a:p>
            <a:endParaRPr lang="ru-RU" sz="1400" dirty="0"/>
          </a:p>
          <a:p>
            <a:r>
              <a:rPr lang="ru-RU" sz="1400" dirty="0" smtClean="0"/>
              <a:t>	</a:t>
            </a:r>
          </a:p>
          <a:p>
            <a:r>
              <a:rPr lang="ru-RU" sz="1400" dirty="0" smtClean="0"/>
              <a:t>	Приложения </a:t>
            </a:r>
            <a:r>
              <a:rPr lang="ru-RU" sz="1400" dirty="0"/>
              <a:t>работают хорошо, но не удалось внедрить в массы, так как у школьных гаджетов не оказалось нужных технических требований к установке приложений. Только несколько домашних гаджетов подошли под нужные требования. А очень жалко, хотелось увидеть реакцию детей на эти учебники</a:t>
            </a:r>
            <a:r>
              <a:rPr lang="ru-RU" sz="1400" dirty="0" smtClean="0"/>
              <a:t>.</a:t>
            </a:r>
          </a:p>
        </p:txBody>
      </p:sp>
      <p:pic>
        <p:nvPicPr>
          <p:cNvPr id="36" name="Рисунок 35" descr="C:\Users\yrasskazova\Desktop\апробация ответы\User-100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45098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C:\Users\yrasskazova\Desktop\апробация ответы\User-100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33529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37" descr="C:\Users\yrasskazova\AppData\Local\Microsoft\Windows\Temporary Internet Files\Content.Word\User-100 (1)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22972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C:\Users\yrasskazova\AppData\Local\Microsoft\Windows\Temporary Internet Files\Content.Word\User-100 (1)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32784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Прямоугольник 42"/>
          <p:cNvSpPr/>
          <p:nvPr/>
        </p:nvSpPr>
        <p:spPr>
          <a:xfrm>
            <a:off x="152371" y="332656"/>
            <a:ext cx="7787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Комментарии педагогов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43608" y="1520990"/>
            <a:ext cx="314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Толкунова</a:t>
            </a:r>
            <a:r>
              <a:rPr lang="ru-RU" b="1" dirty="0">
                <a:solidFill>
                  <a:schemeClr val="bg1"/>
                </a:solidFill>
              </a:rPr>
              <a:t> Евгения Сергеевна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89721" y="2817134"/>
            <a:ext cx="3817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Роянова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Анжелика Александровна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2686" y="3887962"/>
            <a:ext cx="3424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Шевченко Елена Владимировна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35324" y="4715852"/>
            <a:ext cx="3393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Мещерякова Ольга Николаевна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4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5273824"/>
            <a:ext cx="6912768" cy="158417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Приказом </a:t>
            </a:r>
            <a:r>
              <a:rPr lang="ru-RU" sz="2400" dirty="0"/>
              <a:t>№</a:t>
            </a:r>
            <a:r>
              <a:rPr lang="en-US" sz="2400" dirty="0"/>
              <a:t> 576 </a:t>
            </a:r>
            <a:r>
              <a:rPr lang="ru-RU" sz="2400" dirty="0"/>
              <a:t>от 08 июня 2015 </a:t>
            </a:r>
            <a:r>
              <a:rPr lang="ru-RU" sz="2400" dirty="0" smtClean="0"/>
              <a:t>г утверждены изменения в федеральном перечне учебников.</a:t>
            </a:r>
          </a:p>
          <a:p>
            <a:pPr algn="ctr"/>
            <a:r>
              <a:rPr lang="ru-RU" sz="2400" dirty="0" smtClean="0"/>
              <a:t>Издательство «Просвещение» полностью сохранило свой портфель учебной литературы.</a:t>
            </a:r>
          </a:p>
        </p:txBody>
      </p:sp>
      <p:pic>
        <p:nvPicPr>
          <p:cNvPr id="6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2919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6606" y="1701513"/>
            <a:ext cx="8594276" cy="4533938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844824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Как начать работу с ЭФУ с нового учебного года:</a:t>
            </a:r>
          </a:p>
          <a:p>
            <a:pPr marL="457200" indent="-457200">
              <a:buAutoNum type="arabicPeriod"/>
            </a:pPr>
            <a:r>
              <a:rPr lang="ru-RU" sz="3000" dirty="0" smtClean="0">
                <a:solidFill>
                  <a:schemeClr val="bg1"/>
                </a:solidFill>
              </a:rPr>
              <a:t>Подписать договор и бланк заказа</a:t>
            </a:r>
          </a:p>
          <a:p>
            <a:pPr marL="457200" indent="-457200">
              <a:buAutoNum type="arabicPeriod"/>
            </a:pPr>
            <a:r>
              <a:rPr lang="ru-RU" sz="3000" dirty="0" smtClean="0">
                <a:solidFill>
                  <a:schemeClr val="bg1"/>
                </a:solidFill>
              </a:rPr>
              <a:t>Установить ЭФУ на устройства</a:t>
            </a:r>
          </a:p>
          <a:p>
            <a:endParaRPr lang="ru-RU" sz="3000" b="1" dirty="0" smtClean="0">
              <a:solidFill>
                <a:schemeClr val="bg1"/>
              </a:solidFill>
            </a:endParaRPr>
          </a:p>
          <a:p>
            <a:r>
              <a:rPr lang="ru-RU" sz="3000" b="1" dirty="0" smtClean="0">
                <a:solidFill>
                  <a:schemeClr val="bg1"/>
                </a:solidFill>
              </a:rPr>
              <a:t>В 2015 году единая </a:t>
            </a:r>
            <a:r>
              <a:rPr lang="ru-RU" sz="3000" b="1" dirty="0">
                <a:solidFill>
                  <a:schemeClr val="bg1"/>
                </a:solidFill>
              </a:rPr>
              <a:t>цена за лицензию на </a:t>
            </a:r>
            <a:r>
              <a:rPr lang="ru-RU" sz="3000" b="1" dirty="0" smtClean="0">
                <a:solidFill>
                  <a:schemeClr val="bg1"/>
                </a:solidFill>
              </a:rPr>
              <a:t>ЭФУ</a:t>
            </a:r>
            <a:endParaRPr lang="ru-RU" sz="3000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</a:rPr>
              <a:t>85 </a:t>
            </a:r>
            <a:r>
              <a:rPr lang="ru-RU" sz="2400" dirty="0">
                <a:solidFill>
                  <a:schemeClr val="bg1"/>
                </a:solidFill>
              </a:rPr>
              <a:t>рублей на любой учебник </a:t>
            </a:r>
            <a:r>
              <a:rPr lang="ru-RU" sz="2400" dirty="0" smtClean="0">
                <a:solidFill>
                  <a:schemeClr val="bg1"/>
                </a:solidFill>
              </a:rPr>
              <a:t>за </a:t>
            </a:r>
            <a:r>
              <a:rPr lang="ru-RU" sz="2400" dirty="0">
                <a:solidFill>
                  <a:schemeClr val="bg1"/>
                </a:solidFill>
              </a:rPr>
              <a:t>одну </a:t>
            </a:r>
            <a:r>
              <a:rPr lang="ru-RU" sz="2400" dirty="0" smtClean="0">
                <a:solidFill>
                  <a:schemeClr val="bg1"/>
                </a:solidFill>
              </a:rPr>
              <a:t>часть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</a:rPr>
              <a:t>Срок </a:t>
            </a:r>
            <a:r>
              <a:rPr lang="ru-RU" sz="2400" dirty="0">
                <a:solidFill>
                  <a:schemeClr val="bg1"/>
                </a:solidFill>
              </a:rPr>
              <a:t>лицензии – 1 </a:t>
            </a:r>
            <a:r>
              <a:rPr lang="ru-RU" sz="2400" dirty="0" smtClean="0">
                <a:solidFill>
                  <a:schemeClr val="bg1"/>
                </a:solidFill>
              </a:rPr>
              <a:t>год</a:t>
            </a:r>
            <a:endParaRPr lang="ru-RU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П</a:t>
            </a:r>
            <a:r>
              <a:rPr lang="ru-RU" sz="2400" dirty="0" smtClean="0">
                <a:solidFill>
                  <a:schemeClr val="bg1"/>
                </a:solidFill>
              </a:rPr>
              <a:t>ри </a:t>
            </a:r>
            <a:r>
              <a:rPr lang="ru-RU" sz="2400" dirty="0">
                <a:solidFill>
                  <a:schemeClr val="bg1"/>
                </a:solidFill>
              </a:rPr>
              <a:t>заказе печатных форм учебников из </a:t>
            </a:r>
            <a:r>
              <a:rPr lang="ru-RU" sz="2400" dirty="0" smtClean="0">
                <a:solidFill>
                  <a:schemeClr val="bg1"/>
                </a:solidFill>
              </a:rPr>
              <a:t>нового </a:t>
            </a:r>
            <a:r>
              <a:rPr lang="ru-RU" sz="2400" dirty="0">
                <a:solidFill>
                  <a:schemeClr val="bg1"/>
                </a:solidFill>
              </a:rPr>
              <a:t>УМК по Истории России под ред. </a:t>
            </a:r>
            <a:r>
              <a:rPr lang="ru-RU" sz="2400" dirty="0" err="1">
                <a:solidFill>
                  <a:schemeClr val="bg1"/>
                </a:solidFill>
              </a:rPr>
              <a:t>Торкунова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А.В. электронная </a:t>
            </a:r>
            <a:r>
              <a:rPr lang="ru-RU" sz="2400" dirty="0">
                <a:solidFill>
                  <a:schemeClr val="bg1"/>
                </a:solidFill>
              </a:rPr>
              <a:t>форма учебников предоставляется бесплатно</a:t>
            </a:r>
          </a:p>
        </p:txBody>
      </p:sp>
    </p:spTree>
    <p:extLst>
      <p:ext uri="{BB962C8B-B14F-4D97-AF65-F5344CB8AC3E}">
        <p14:creationId xmlns:p14="http://schemas.microsoft.com/office/powerpoint/2010/main" val="10466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4054" y="1628800"/>
            <a:ext cx="8594276" cy="5112568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495510" y="1676425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Подробная схема </a:t>
            </a:r>
            <a:r>
              <a:rPr lang="ru-RU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внедрения ЭФУ в </a:t>
            </a:r>
            <a:r>
              <a:rPr lang="ru-RU" sz="20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школу</a:t>
            </a:r>
          </a:p>
          <a:p>
            <a:endParaRPr lang="ru-RU" sz="2000" b="1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Издательство создает для </a:t>
            </a:r>
            <a:r>
              <a:rPr lang="ru-RU" sz="2000" dirty="0">
                <a:solidFill>
                  <a:schemeClr val="bg1"/>
                </a:solidFill>
              </a:rPr>
              <a:t>школы </a:t>
            </a:r>
            <a:r>
              <a:rPr lang="ru-RU" sz="2000" dirty="0" smtClean="0">
                <a:solidFill>
                  <a:schemeClr val="bg1"/>
                </a:solidFill>
              </a:rPr>
              <a:t>учетную запись после </a:t>
            </a:r>
            <a:r>
              <a:rPr lang="ru-RU" sz="2000" dirty="0">
                <a:solidFill>
                  <a:schemeClr val="bg1"/>
                </a:solidFill>
              </a:rPr>
              <a:t>подписания Лицензионного договора и оплаты </a:t>
            </a:r>
            <a:r>
              <a:rPr lang="ru-RU" sz="2000" dirty="0" smtClean="0">
                <a:solidFill>
                  <a:schemeClr val="bg1"/>
                </a:solidFill>
              </a:rPr>
              <a:t>счета</a:t>
            </a:r>
            <a:endParaRPr lang="ru-RU" sz="2000" dirty="0">
              <a:solidFill>
                <a:schemeClr val="bg1"/>
              </a:solidFill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Издательство проводит обучение </a:t>
            </a:r>
            <a:r>
              <a:rPr lang="ru-RU" sz="2000" dirty="0">
                <a:solidFill>
                  <a:schemeClr val="bg1"/>
                </a:solidFill>
              </a:rPr>
              <a:t>по управлению лицензиями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Издательство передает учетную </a:t>
            </a:r>
            <a:r>
              <a:rPr lang="ru-RU" sz="2000" dirty="0">
                <a:solidFill>
                  <a:schemeClr val="bg1"/>
                </a:solidFill>
              </a:rPr>
              <a:t>запись </a:t>
            </a:r>
            <a:r>
              <a:rPr lang="ru-RU" sz="2000" dirty="0" smtClean="0">
                <a:solidFill>
                  <a:schemeClr val="bg1"/>
                </a:solidFill>
              </a:rPr>
              <a:t>на </a:t>
            </a:r>
            <a:r>
              <a:rPr lang="ru-RU" sz="2000" dirty="0">
                <a:solidFill>
                  <a:schemeClr val="bg1"/>
                </a:solidFill>
              </a:rPr>
              <a:t>весь купленный пакет лицензий </a:t>
            </a:r>
            <a:r>
              <a:rPr lang="ru-RU" sz="2000" dirty="0" smtClean="0">
                <a:solidFill>
                  <a:schemeClr val="bg1"/>
                </a:solidFill>
              </a:rPr>
              <a:t>по </a:t>
            </a:r>
            <a:r>
              <a:rPr lang="ru-RU" sz="2000" dirty="0">
                <a:solidFill>
                  <a:schemeClr val="bg1"/>
                </a:solidFill>
              </a:rPr>
              <a:t>акту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Администратор </a:t>
            </a:r>
            <a:r>
              <a:rPr lang="ru-RU" sz="2000" dirty="0">
                <a:solidFill>
                  <a:schemeClr val="bg1"/>
                </a:solidFill>
              </a:rPr>
              <a:t>лицензий </a:t>
            </a:r>
            <a:r>
              <a:rPr lang="ru-RU" sz="2000" dirty="0" smtClean="0">
                <a:solidFill>
                  <a:schemeClr val="bg1"/>
                </a:solidFill>
              </a:rPr>
              <a:t>от ОО распределяет </a:t>
            </a:r>
            <a:r>
              <a:rPr lang="ru-RU" sz="2000" dirty="0">
                <a:solidFill>
                  <a:schemeClr val="bg1"/>
                </a:solidFill>
              </a:rPr>
              <a:t>лицензии по ученикам </a:t>
            </a:r>
          </a:p>
          <a:p>
            <a:pPr marL="457200" indent="-457200">
              <a:buFontTx/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Администратор/обучающийся  устанавливает приложение «Учебник </a:t>
            </a:r>
            <a:r>
              <a:rPr lang="ru-RU" sz="2000" dirty="0">
                <a:solidFill>
                  <a:schemeClr val="bg1"/>
                </a:solidFill>
              </a:rPr>
              <a:t>цифрового века» на </a:t>
            </a:r>
            <a:r>
              <a:rPr lang="ru-RU" sz="2000" dirty="0" smtClean="0">
                <a:solidFill>
                  <a:schemeClr val="bg1"/>
                </a:solidFill>
              </a:rPr>
              <a:t>устройство</a:t>
            </a:r>
            <a:endParaRPr lang="ru-RU" sz="2000" dirty="0">
              <a:solidFill>
                <a:schemeClr val="bg1"/>
              </a:solidFill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Администратор/обучающийся вводит логин и пароль в </a:t>
            </a:r>
            <a:r>
              <a:rPr lang="ru-RU" sz="2000" dirty="0">
                <a:solidFill>
                  <a:schemeClr val="bg1"/>
                </a:solidFill>
              </a:rPr>
              <a:t>приложении </a:t>
            </a:r>
            <a:r>
              <a:rPr lang="ru-RU" sz="2000" dirty="0" smtClean="0">
                <a:solidFill>
                  <a:schemeClr val="bg1"/>
                </a:solidFill>
              </a:rPr>
              <a:t> и загружает выданные учебники при наличии Интернета</a:t>
            </a:r>
            <a:endParaRPr lang="ru-RU" sz="2000" dirty="0">
              <a:solidFill>
                <a:schemeClr val="bg1"/>
              </a:solidFill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chemeClr val="bg1"/>
                </a:solidFill>
              </a:rPr>
              <a:t>Издательство осуществляет техническое  и информационно-методическое сопровождение</a:t>
            </a:r>
            <a:endParaRPr lang="ru-RU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0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6606" y="1628800"/>
            <a:ext cx="8594276" cy="5112568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bg1"/>
                </a:solidFill>
              </a:rPr>
              <a:t>ПОЛЕЗНЫЕ ССЫЛКИ</a:t>
            </a:r>
            <a:r>
              <a:rPr lang="ru-RU" sz="2400" dirty="0" smtClean="0">
                <a:solidFill>
                  <a:schemeClr val="bg1"/>
                </a:solidFill>
              </a:rPr>
              <a:t>:</a:t>
            </a:r>
          </a:p>
          <a:p>
            <a:endParaRPr lang="ru-RU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Форма договора и бланк на приобретение ЭФУ (</a:t>
            </a:r>
            <a:r>
              <a:rPr lang="ru-RU" sz="2400" dirty="0" smtClean="0">
                <a:solidFill>
                  <a:schemeClr val="bg1"/>
                </a:solidFill>
                <a:hlinkClick r:id="rId3"/>
              </a:rPr>
              <a:t>скачать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 smtClean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Записи </a:t>
            </a:r>
            <a:r>
              <a:rPr lang="ru-RU" sz="2400" dirty="0">
                <a:solidFill>
                  <a:schemeClr val="bg1"/>
                </a:solidFill>
              </a:rPr>
              <a:t>открытых уроков по ЭФУ и интервью с экспертами, ответы на частые вопросы на сайте в разделе «Электронный учебник – новая образовательная реальность</a:t>
            </a:r>
            <a:r>
              <a:rPr lang="ru-RU" sz="2400" dirty="0" smtClean="0">
                <a:solidFill>
                  <a:schemeClr val="bg1"/>
                </a:solidFill>
              </a:rPr>
              <a:t>» (</a:t>
            </a:r>
            <a:r>
              <a:rPr lang="ru-RU" sz="2400" dirty="0" smtClean="0">
                <a:solidFill>
                  <a:schemeClr val="bg1"/>
                </a:solidFill>
                <a:hlinkClick r:id="rId4"/>
              </a:rPr>
              <a:t>смотреть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err="1">
                <a:solidFill>
                  <a:schemeClr val="bg1"/>
                </a:solidFill>
              </a:rPr>
              <a:t>Плейлист</a:t>
            </a:r>
            <a:r>
              <a:rPr lang="ru-RU" sz="2400" dirty="0">
                <a:solidFill>
                  <a:schemeClr val="bg1"/>
                </a:solidFill>
              </a:rPr>
              <a:t> с открытыми уроками с использованием электронных учебников на </a:t>
            </a:r>
            <a:r>
              <a:rPr lang="ru-RU" sz="2400" dirty="0" smtClean="0">
                <a:solidFill>
                  <a:schemeClr val="bg1"/>
                </a:solidFill>
              </a:rPr>
              <a:t>youtube-канале (</a:t>
            </a:r>
            <a:r>
              <a:rPr lang="ru-RU" sz="2400" dirty="0" smtClean="0">
                <a:solidFill>
                  <a:schemeClr val="bg1"/>
                </a:solidFill>
                <a:hlinkClick r:id="rId5"/>
              </a:rPr>
              <a:t>смотреть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Приложение </a:t>
            </a:r>
            <a:r>
              <a:rPr lang="ru-RU" sz="2400" dirty="0">
                <a:solidFill>
                  <a:schemeClr val="bg1"/>
                </a:solidFill>
              </a:rPr>
              <a:t>«Учебник цифрового века»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в </a:t>
            </a:r>
            <a:r>
              <a:rPr lang="en-US" sz="2400" dirty="0">
                <a:solidFill>
                  <a:schemeClr val="bg1"/>
                </a:solidFill>
              </a:rPr>
              <a:t>Windows Market</a:t>
            </a:r>
            <a:r>
              <a:rPr lang="ru-RU" sz="2400" dirty="0">
                <a:solidFill>
                  <a:schemeClr val="bg1"/>
                </a:solidFill>
              </a:rPr>
              <a:t> (</a:t>
            </a:r>
            <a:r>
              <a:rPr lang="ru-RU" sz="2400" dirty="0">
                <a:solidFill>
                  <a:schemeClr val="bg1"/>
                </a:solidFill>
                <a:hlinkClick r:id="rId6"/>
              </a:rPr>
              <a:t>скачать</a:t>
            </a:r>
            <a:r>
              <a:rPr lang="ru-RU" sz="2400" dirty="0" smtClean="0">
                <a:solidFill>
                  <a:schemeClr val="bg1"/>
                </a:solidFill>
              </a:rPr>
              <a:t>), </a:t>
            </a:r>
            <a:r>
              <a:rPr lang="en-US" sz="2400" dirty="0" smtClean="0">
                <a:solidFill>
                  <a:schemeClr val="bg1"/>
                </a:solidFill>
              </a:rPr>
              <a:t>Google Play</a:t>
            </a:r>
            <a:r>
              <a:rPr lang="ru-RU" sz="2400" dirty="0" smtClean="0">
                <a:solidFill>
                  <a:schemeClr val="bg1"/>
                </a:solidFill>
              </a:rPr>
              <a:t> (</a:t>
            </a:r>
            <a:r>
              <a:rPr lang="ru-RU" sz="2400" dirty="0" smtClean="0">
                <a:solidFill>
                  <a:schemeClr val="bg1"/>
                </a:solidFill>
                <a:hlinkClick r:id="rId7"/>
              </a:rPr>
              <a:t>скачать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</a:rPr>
              <a:t>AppStore</a:t>
            </a:r>
            <a:r>
              <a:rPr lang="en-US" sz="2400" dirty="0" smtClean="0">
                <a:solidFill>
                  <a:schemeClr val="bg1"/>
                </a:solidFill>
              </a:rPr>
              <a:t> (</a:t>
            </a:r>
            <a:r>
              <a:rPr lang="ru-RU" sz="2400" dirty="0" smtClean="0">
                <a:solidFill>
                  <a:schemeClr val="bg1"/>
                </a:solidFill>
                <a:hlinkClick r:id="rId8"/>
              </a:rPr>
              <a:t>скачать</a:t>
            </a:r>
            <a:r>
              <a:rPr lang="ru-RU" sz="2400" dirty="0" smtClean="0">
                <a:solidFill>
                  <a:schemeClr val="bg1"/>
                </a:solidFill>
              </a:rPr>
              <a:t>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037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7300" y="1700808"/>
            <a:ext cx="7992888" cy="374441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://prosv.ru</a:t>
            </a:r>
            <a:endParaRPr lang="ru-RU" sz="2800" dirty="0"/>
          </a:p>
          <a:p>
            <a:pPr algn="ctr"/>
            <a:r>
              <a:rPr lang="en-US" sz="2800" dirty="0" smtClean="0">
                <a:hlinkClick r:id="rId3"/>
              </a:rPr>
              <a:t>ebooks@prosv.ru</a:t>
            </a:r>
            <a:endParaRPr lang="ru-RU" sz="2800" dirty="0" smtClean="0"/>
          </a:p>
          <a:p>
            <a:pPr algn="ctr"/>
            <a:r>
              <a:rPr lang="en-US" sz="2800" dirty="0" smtClean="0">
                <a:hlinkClick r:id="rId4"/>
              </a:rPr>
              <a:t>vsergeev@prosv.ru</a:t>
            </a:r>
            <a:endParaRPr lang="en-US" sz="2800" dirty="0" smtClean="0"/>
          </a:p>
          <a:p>
            <a:pPr algn="ctr"/>
            <a:endParaRPr lang="ru-RU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249" y="332656"/>
            <a:ext cx="1273959" cy="52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6606" y="1988840"/>
            <a:ext cx="8594276" cy="4315349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  <a:p>
            <a:endParaRPr lang="en-US" sz="1400" dirty="0" smtClean="0">
              <a:hlinkClick r:id="rId2"/>
            </a:endParaRPr>
          </a:p>
          <a:p>
            <a:endParaRPr lang="en-US" sz="1400" dirty="0">
              <a:hlinkClick r:id="rId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61" y="3501008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white"/>
                </a:solidFill>
              </a:rPr>
              <a:t>Всего </a:t>
            </a:r>
            <a:r>
              <a:rPr lang="ru-RU" sz="1600" b="1" dirty="0" smtClean="0">
                <a:solidFill>
                  <a:prstClr val="white"/>
                </a:solidFill>
              </a:rPr>
              <a:t>1315</a:t>
            </a:r>
            <a:r>
              <a:rPr lang="ru-RU" sz="1600" dirty="0" smtClean="0">
                <a:solidFill>
                  <a:prstClr val="white"/>
                </a:solidFill>
              </a:rPr>
              <a:t> учебников в Федеральном перечне (ФП) из них</a:t>
            </a:r>
          </a:p>
          <a:p>
            <a:r>
              <a:rPr lang="ru-RU" sz="1600" dirty="0" smtClean="0">
                <a:solidFill>
                  <a:prstClr val="white"/>
                </a:solidFill>
              </a:rPr>
              <a:t>30%</a:t>
            </a:r>
            <a:r>
              <a:rPr lang="ru-RU" sz="1600" dirty="0">
                <a:solidFill>
                  <a:prstClr val="white"/>
                </a:solidFill>
              </a:rPr>
              <a:t> </a:t>
            </a:r>
            <a:r>
              <a:rPr lang="ru-RU" sz="1600" dirty="0" smtClean="0">
                <a:solidFill>
                  <a:prstClr val="white"/>
                </a:solidFill>
              </a:rPr>
              <a:t>– учебники издательства «Просвещение»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08655264"/>
              </p:ext>
            </p:extLst>
          </p:nvPr>
        </p:nvGraphicFramePr>
        <p:xfrm>
          <a:off x="3707904" y="1700808"/>
          <a:ext cx="5896947" cy="3077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59632" y="2229068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</a:rPr>
              <a:t>15 </a:t>
            </a:r>
            <a:r>
              <a:rPr lang="ru-RU" dirty="0" smtClean="0">
                <a:solidFill>
                  <a:prstClr val="white"/>
                </a:solidFill>
              </a:rPr>
              <a:t>мая 2015 г. научно-методический совет по учебникам Министерства образования и науки Р</a:t>
            </a:r>
            <a:r>
              <a:rPr lang="ru-RU" dirty="0">
                <a:solidFill>
                  <a:prstClr val="white"/>
                </a:solidFill>
              </a:rPr>
              <a:t>Ф</a:t>
            </a:r>
            <a:r>
              <a:rPr lang="ru-RU" dirty="0" smtClean="0">
                <a:solidFill>
                  <a:prstClr val="white"/>
                </a:solidFill>
              </a:rPr>
              <a:t> подвёл итоги экспертизы электронной формы учебников </a:t>
            </a:r>
            <a:r>
              <a:rPr lang="en-US" dirty="0" smtClean="0">
                <a:solidFill>
                  <a:prstClr val="white"/>
                </a:solidFill>
              </a:rPr>
              <a:t>(</a:t>
            </a:r>
            <a:r>
              <a:rPr lang="ru-RU" dirty="0" smtClean="0">
                <a:solidFill>
                  <a:prstClr val="white"/>
                </a:solidFill>
              </a:rPr>
              <a:t>ЭФУ</a:t>
            </a:r>
            <a:r>
              <a:rPr lang="en-US" dirty="0" smtClean="0">
                <a:solidFill>
                  <a:prstClr val="white"/>
                </a:solidFill>
              </a:rPr>
              <a:t>)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98316848"/>
              </p:ext>
            </p:extLst>
          </p:nvPr>
        </p:nvGraphicFramePr>
        <p:xfrm>
          <a:off x="3995936" y="2825424"/>
          <a:ext cx="4536504" cy="2445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1" y="2276872"/>
            <a:ext cx="548552" cy="548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4941168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Приказ </a:t>
            </a:r>
            <a:r>
              <a:rPr lang="ru-RU" sz="1400" dirty="0">
                <a:solidFill>
                  <a:schemeClr val="bg1"/>
                </a:solidFill>
              </a:rPr>
              <a:t>от 8 июня 2015 г. № 576 «О внесении изменений в федеральный перечень учебников...» № 253 от </a:t>
            </a:r>
            <a:r>
              <a:rPr lang="ru-RU" sz="1400" dirty="0" smtClean="0">
                <a:solidFill>
                  <a:schemeClr val="bg1"/>
                </a:solidFill>
              </a:rPr>
              <a:t>31.03.2014</a:t>
            </a:r>
          </a:p>
          <a:p>
            <a:r>
              <a:rPr lang="ru-RU" sz="1400" dirty="0">
                <a:solidFill>
                  <a:schemeClr val="bg1"/>
                </a:solidFill>
              </a:rPr>
              <a:t>Письмо первого заместителя </a:t>
            </a:r>
            <a:r>
              <a:rPr lang="ru-RU" sz="1400" dirty="0" smtClean="0">
                <a:solidFill>
                  <a:schemeClr val="bg1"/>
                </a:solidFill>
              </a:rPr>
              <a:t>министра образования Н.В</a:t>
            </a:r>
            <a:r>
              <a:rPr lang="ru-RU" sz="1400" dirty="0">
                <a:solidFill>
                  <a:schemeClr val="bg1"/>
                </a:solidFill>
              </a:rPr>
              <a:t>. Третьяк от 2 февраля 2015 г. руководителям органам исполнительной власти субъектов Российской Федерации, осуществляющих государственное управление в сфере образования, «О федеральном перечне учебников»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2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29" y="5231705"/>
            <a:ext cx="584503" cy="58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84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232" y="1484784"/>
            <a:ext cx="8594276" cy="1469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chemeClr val="bg1"/>
                </a:solidFill>
                <a:ea typeface="Calibri"/>
                <a:cs typeface="Times New Roman"/>
              </a:rPr>
              <a:t>Электронная </a:t>
            </a:r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форма учебника (ЭФУ</a:t>
            </a:r>
            <a:r>
              <a:rPr lang="ru-RU" b="1" dirty="0" smtClean="0">
                <a:solidFill>
                  <a:schemeClr val="bg1"/>
                </a:solidFill>
                <a:ea typeface="Calibri"/>
                <a:cs typeface="Times New Roman"/>
              </a:rPr>
              <a:t>) </a:t>
            </a:r>
            <a:r>
              <a:rPr lang="ru-RU" sz="1600" dirty="0" smtClean="0">
                <a:solidFill>
                  <a:schemeClr val="bg1"/>
                </a:solidFill>
              </a:rPr>
              <a:t>— </a:t>
            </a:r>
            <a:r>
              <a:rPr lang="ru-RU" sz="1600" dirty="0">
                <a:solidFill>
                  <a:schemeClr val="bg1"/>
                </a:solidFill>
              </a:rPr>
              <a:t>это электронное издание, соответствующее по структуре, содержанию и художественному оформлению печатной форме учебника, содержащее мультимедийные элементы и интерактивные ссылки, расширяющие и дополняющие содержание учебника. </a:t>
            </a:r>
            <a:r>
              <a:rPr lang="ru-RU" sz="1600" b="1" dirty="0">
                <a:solidFill>
                  <a:schemeClr val="bg1"/>
                </a:solidFill>
              </a:rPr>
              <a:t>(Приказ № 1559 от 8 декабря 2014 г.).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</p:txBody>
      </p:sp>
      <p:pic>
        <p:nvPicPr>
          <p:cNvPr id="9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0095" y="3177440"/>
            <a:ext cx="2757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36512" y="2708920"/>
            <a:ext cx="9180512" cy="4149080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93787" y="5157192"/>
            <a:ext cx="4595589" cy="145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197" y="2852936"/>
            <a:ext cx="8094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Приложение «Учебник цифрового </a:t>
            </a:r>
            <a:r>
              <a:rPr lang="ru-RU" sz="1600" dirty="0" smtClean="0">
                <a:solidFill>
                  <a:schemeClr val="bg1"/>
                </a:solidFill>
              </a:rPr>
              <a:t>века» </a:t>
            </a:r>
            <a:r>
              <a:rPr lang="ru-RU" sz="1600" dirty="0">
                <a:solidFill>
                  <a:schemeClr val="bg1"/>
                </a:solidFill>
              </a:rPr>
              <a:t>для работы с ЭФУ Издательства «Просвещение»</a:t>
            </a:r>
            <a:endParaRPr lang="ru-RU" sz="2000" dirty="0">
              <a:solidFill>
                <a:schemeClr val="bg1"/>
              </a:solidFill>
            </a:endParaRPr>
          </a:p>
          <a:p>
            <a:endParaRPr lang="ru-RU" sz="16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901" y="3346717"/>
            <a:ext cx="4581475" cy="152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687" y="3352927"/>
            <a:ext cx="4148234" cy="326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9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9486" y="22829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7809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300" y="1772816"/>
            <a:ext cx="7992888" cy="4625182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prstClr val="white"/>
                </a:solidFill>
              </a:rPr>
              <a:t>         </a:t>
            </a:r>
            <a:r>
              <a:rPr lang="ru-RU" sz="2800" dirty="0" smtClean="0">
                <a:solidFill>
                  <a:prstClr val="white"/>
                </a:solidFill>
              </a:rPr>
              <a:t>Технические рекомендации </a:t>
            </a:r>
            <a:br>
              <a:rPr lang="ru-RU" sz="2800" dirty="0" smtClean="0">
                <a:solidFill>
                  <a:prstClr val="white"/>
                </a:solidFill>
              </a:rPr>
            </a:br>
            <a:r>
              <a:rPr lang="en-US" sz="2800" dirty="0" smtClean="0">
                <a:solidFill>
                  <a:prstClr val="white"/>
                </a:solidFill>
              </a:rPr>
              <a:t>         </a:t>
            </a:r>
            <a:r>
              <a:rPr lang="ru-RU" sz="2800" dirty="0" smtClean="0">
                <a:solidFill>
                  <a:prstClr val="white"/>
                </a:solidFill>
              </a:rPr>
              <a:t>к выбору устройства</a:t>
            </a:r>
          </a:p>
          <a:p>
            <a:endParaRPr lang="ru-RU" sz="1200" dirty="0" smtClean="0">
              <a:solidFill>
                <a:prstClr val="white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prstClr val="white"/>
                </a:solidFill>
              </a:rPr>
              <a:t>Планшетные </a:t>
            </a:r>
            <a:r>
              <a:rPr lang="ru-RU" sz="2000" dirty="0">
                <a:solidFill>
                  <a:prstClr val="white"/>
                </a:solidFill>
              </a:rPr>
              <a:t>компьютеры </a:t>
            </a:r>
            <a:r>
              <a:rPr lang="ru-RU" sz="2000" dirty="0" smtClean="0">
                <a:solidFill>
                  <a:prstClr val="white"/>
                </a:solidFill>
              </a:rPr>
              <a:t>и ноутбуки с </a:t>
            </a:r>
            <a:r>
              <a:rPr lang="ru-RU" sz="2000" dirty="0">
                <a:solidFill>
                  <a:prstClr val="white"/>
                </a:solidFill>
              </a:rPr>
              <a:t>операционной системой: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solidFill>
                  <a:prstClr val="white"/>
                </a:solidFill>
              </a:rPr>
              <a:t>Android</a:t>
            </a:r>
            <a:r>
              <a:rPr lang="ru-RU" sz="2000" dirty="0">
                <a:solidFill>
                  <a:prstClr val="white"/>
                </a:solidFill>
              </a:rPr>
              <a:t> версии </a:t>
            </a:r>
            <a:r>
              <a:rPr lang="ru-RU" sz="2000" dirty="0" smtClean="0">
                <a:solidFill>
                  <a:prstClr val="white"/>
                </a:solidFill>
              </a:rPr>
              <a:t>4.</a:t>
            </a:r>
            <a:r>
              <a:rPr lang="en-US" sz="2000" dirty="0" smtClean="0">
                <a:solidFill>
                  <a:prstClr val="white"/>
                </a:solidFill>
              </a:rPr>
              <a:t>4</a:t>
            </a:r>
            <a:r>
              <a:rPr lang="ru-RU" sz="2000" dirty="0" smtClean="0">
                <a:solidFill>
                  <a:prstClr val="white"/>
                </a:solidFill>
              </a:rPr>
              <a:t> </a:t>
            </a:r>
            <a:r>
              <a:rPr lang="ru-RU" sz="2000" dirty="0">
                <a:solidFill>
                  <a:prstClr val="white"/>
                </a:solidFill>
              </a:rPr>
              <a:t>и </a:t>
            </a:r>
            <a:r>
              <a:rPr lang="ru-RU" sz="2000" dirty="0" smtClean="0">
                <a:solidFill>
                  <a:prstClr val="white"/>
                </a:solidFill>
              </a:rPr>
              <a:t>выше;</a:t>
            </a:r>
            <a:endParaRPr lang="ru-RU" sz="2000" dirty="0">
              <a:solidFill>
                <a:prstClr val="white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solidFill>
                  <a:prstClr val="white"/>
                </a:solidFill>
              </a:rPr>
              <a:t>Windows</a:t>
            </a:r>
            <a:r>
              <a:rPr lang="ru-RU" sz="2000" dirty="0">
                <a:solidFill>
                  <a:prstClr val="white"/>
                </a:solidFill>
              </a:rPr>
              <a:t> версии </a:t>
            </a:r>
            <a:r>
              <a:rPr lang="ru-RU" sz="2000" dirty="0" smtClean="0">
                <a:solidFill>
                  <a:prstClr val="white"/>
                </a:solidFill>
              </a:rPr>
              <a:t>7 </a:t>
            </a:r>
            <a:r>
              <a:rPr lang="ru-RU" sz="2000" dirty="0">
                <a:solidFill>
                  <a:prstClr val="white"/>
                </a:solidFill>
              </a:rPr>
              <a:t>и </a:t>
            </a:r>
            <a:r>
              <a:rPr lang="ru-RU" sz="2000" dirty="0" smtClean="0">
                <a:solidFill>
                  <a:prstClr val="white"/>
                </a:solidFill>
              </a:rPr>
              <a:t>выше;</a:t>
            </a:r>
            <a:endParaRPr lang="ru-RU" sz="2000" dirty="0">
              <a:solidFill>
                <a:prstClr val="white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dirty="0" err="1">
                <a:solidFill>
                  <a:prstClr val="white"/>
                </a:solidFill>
              </a:rPr>
              <a:t>iOS</a:t>
            </a:r>
            <a:r>
              <a:rPr lang="ru-RU" sz="2000" dirty="0">
                <a:solidFill>
                  <a:prstClr val="white"/>
                </a:solidFill>
              </a:rPr>
              <a:t> версии 7 и </a:t>
            </a:r>
            <a:r>
              <a:rPr lang="ru-RU" sz="2000" dirty="0" smtClean="0">
                <a:solidFill>
                  <a:prstClr val="white"/>
                </a:solidFill>
              </a:rPr>
              <a:t>выше.</a:t>
            </a:r>
            <a:endParaRPr lang="ru-RU" sz="2000" dirty="0">
              <a:solidFill>
                <a:prstClr val="white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prstClr val="white"/>
                </a:solidFill>
              </a:rPr>
              <a:t>Наличие </a:t>
            </a:r>
            <a:r>
              <a:rPr lang="ru-RU" sz="2000" dirty="0">
                <a:solidFill>
                  <a:prstClr val="white"/>
                </a:solidFill>
              </a:rPr>
              <a:t>подключения к сети </a:t>
            </a:r>
            <a:r>
              <a:rPr lang="ru-RU" sz="2000" dirty="0" smtClean="0">
                <a:solidFill>
                  <a:prstClr val="white"/>
                </a:solidFill>
              </a:rPr>
              <a:t>Интернет </a:t>
            </a:r>
            <a:r>
              <a:rPr lang="ru-RU" sz="2000" dirty="0">
                <a:solidFill>
                  <a:prstClr val="white"/>
                </a:solidFill>
              </a:rPr>
              <a:t>для первоначальной установки </a:t>
            </a:r>
            <a:r>
              <a:rPr lang="ru-RU" sz="2000" dirty="0" smtClean="0">
                <a:solidFill>
                  <a:prstClr val="white"/>
                </a:solidFill>
              </a:rPr>
              <a:t>учебников.</a:t>
            </a:r>
            <a:endParaRPr lang="ru-RU" sz="2000" dirty="0">
              <a:solidFill>
                <a:prstClr val="white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prstClr val="white"/>
                </a:solidFill>
              </a:rPr>
              <a:t>Диагональ </a:t>
            </a:r>
            <a:r>
              <a:rPr lang="ru-RU" sz="2000" dirty="0">
                <a:solidFill>
                  <a:prstClr val="white"/>
                </a:solidFill>
              </a:rPr>
              <a:t>экрана устройства от 10.1” (1280x800 точек) и больше</a:t>
            </a:r>
            <a:r>
              <a:rPr lang="ru-RU" sz="2000" dirty="0" smtClean="0">
                <a:solidFill>
                  <a:prstClr val="white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solidFill>
                  <a:prstClr val="white"/>
                </a:solidFill>
              </a:rPr>
              <a:t>Не менее 1 Гигабайта памяти устройства для установки комплекта ЭФУ для одного ученика.</a:t>
            </a:r>
            <a:endParaRPr lang="ru-RU" sz="2000" dirty="0">
              <a:solidFill>
                <a:prstClr val="white"/>
              </a:solidFill>
            </a:endParaRPr>
          </a:p>
          <a:p>
            <a:endParaRPr lang="ru-RU" sz="2000" dirty="0" smtClean="0">
              <a:solidFill>
                <a:prstClr val="white"/>
              </a:solidFill>
            </a:endParaRPr>
          </a:p>
          <a:p>
            <a:endParaRPr lang="ru-RU" sz="2000" dirty="0" smtClean="0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53" y="2180728"/>
            <a:ext cx="515815" cy="495976"/>
          </a:xfrm>
          <a:prstGeom prst="rect">
            <a:avLst/>
          </a:prstGeom>
        </p:spPr>
      </p:pic>
      <p:pic>
        <p:nvPicPr>
          <p:cNvPr id="11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22645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36512" y="1953031"/>
            <a:ext cx="3671900" cy="369263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1600" b="1" dirty="0" smtClean="0"/>
              <a:t>Функциональные особенности ЭФУ: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удобный </a:t>
            </a:r>
            <a:r>
              <a:rPr lang="ru-RU" sz="1600" dirty="0"/>
              <a:t>и понятный интерфейс и навигация по ЭФУ;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работа в онлайн- и офлайн-режимах;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мультимедийные объекты и тестовые задания к каждой теме, разделу учебника;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инструменты изменения размера шрифта, создания заметок и закладок;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инструкция по использованию электронной формы учебника.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88" y="1973259"/>
            <a:ext cx="5508612" cy="3672408"/>
          </a:xfrm>
          <a:prstGeom prst="rect">
            <a:avLst/>
          </a:prstGeom>
        </p:spPr>
      </p:pic>
      <p:pic>
        <p:nvPicPr>
          <p:cNvPr id="11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371489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88" y="1973259"/>
            <a:ext cx="5508612" cy="36724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36512" y="1953031"/>
            <a:ext cx="3671900" cy="3692636"/>
          </a:xfrm>
          <a:prstGeom prst="rect">
            <a:avLst/>
          </a:prstGeom>
          <a:solidFill>
            <a:srgbClr val="29292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1700" dirty="0" smtClean="0"/>
              <a:t>Педагогические возможности использования ЭФУ: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700" dirty="0" smtClean="0"/>
              <a:t>организация контроля и самоконтроля, более эффективная подготовка к ОГЭ и ЕГЭ;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700" dirty="0" smtClean="0"/>
              <a:t>реализация технологий мобильного, дистанционного или смешанного обучения;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700" dirty="0" smtClean="0"/>
              <a:t>реализация требований ФГОС по формированию информационно-образовательной среды системой электронных образовательных ресурсов и др.</a:t>
            </a:r>
          </a:p>
        </p:txBody>
      </p:sp>
      <p:pic>
        <p:nvPicPr>
          <p:cNvPr id="9" name="Picture 2" descr="http://www.prosv.ru/img_for_news/icons/etextbook_icon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72" y="316276"/>
            <a:ext cx="1027856" cy="102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19486" y="414707"/>
            <a:ext cx="5297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ЭЛЕКТРОННЫЙ УЧЕБНИК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ПРИЛОЖЕНИЕ «УЧЕБНИК ЦИФРОВОГО ВЕКА» </a:t>
            </a:r>
          </a:p>
        </p:txBody>
      </p:sp>
    </p:spTree>
    <p:extLst>
      <p:ext uri="{BB962C8B-B14F-4D97-AF65-F5344CB8AC3E}">
        <p14:creationId xmlns:p14="http://schemas.microsoft.com/office/powerpoint/2010/main" val="260077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402"/>
            <a:ext cx="9144000" cy="685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9051</TotalTime>
  <Words>808</Words>
  <Application>Microsoft Office PowerPoint</Application>
  <PresentationFormat>Экран (4:3)</PresentationFormat>
  <Paragraphs>181</Paragraphs>
  <Slides>23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Prosv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Latypova, Ekaterina</dc:creator>
  <cp:lastModifiedBy>user</cp:lastModifiedBy>
  <cp:revision>155</cp:revision>
  <dcterms:created xsi:type="dcterms:W3CDTF">2015-05-07T10:48:54Z</dcterms:created>
  <dcterms:modified xsi:type="dcterms:W3CDTF">2015-09-25T06:38:25Z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22302476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D6.2.5</vt:lpwstr>
  </property>
</Properties>
</file>