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45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60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281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62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61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842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870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93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66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09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99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01D46-6028-4D50-B95A-0A40EB739A10}" type="datetimeFigureOut">
              <a:rPr lang="ru-RU" smtClean="0"/>
              <a:t>14.08.2015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5C805-724C-42FC-85C5-89D838BB56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9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864096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Предложения историков Татарстана, включенные в учебники</a:t>
            </a:r>
            <a:br>
              <a:rPr lang="ru-RU" sz="2000" b="1" i="1" dirty="0" smtClean="0">
                <a:solidFill>
                  <a:srgbClr val="FF0000"/>
                </a:solidFill>
              </a:rPr>
            </a:br>
            <a:r>
              <a:rPr lang="ru-RU" sz="2000" b="1" i="1" dirty="0" smtClean="0">
                <a:solidFill>
                  <a:srgbClr val="FF0000"/>
                </a:solidFill>
              </a:rPr>
              <a:t> под ред. академика А.В. Торкунова </a:t>
            </a:r>
            <a:br>
              <a:rPr lang="ru-RU" sz="2000" b="1" i="1" dirty="0" smtClean="0">
                <a:solidFill>
                  <a:srgbClr val="FF0000"/>
                </a:solidFill>
              </a:rPr>
            </a:br>
            <a:r>
              <a:rPr lang="ru-RU" sz="2000" b="1" i="1" dirty="0" smtClean="0">
                <a:solidFill>
                  <a:srgbClr val="FF0000"/>
                </a:solidFill>
              </a:rPr>
              <a:t>(благодарим проф. И.К. Загидуллина и др. коллег)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12968" cy="5544616"/>
          </a:xfr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</a:t>
            </a:r>
            <a:r>
              <a:rPr lang="ru-RU" sz="1400" b="1" dirty="0">
                <a:solidFill>
                  <a:srgbClr val="0070C0"/>
                </a:solidFill>
              </a:rPr>
              <a:t>взаимодействие кочевого и оседлого мира;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многовековое сосуществование </a:t>
            </a:r>
            <a:r>
              <a:rPr lang="ru-RU" sz="1400" b="1" dirty="0">
                <a:solidFill>
                  <a:srgbClr val="0070C0"/>
                </a:solidFill>
              </a:rPr>
              <a:t>и взаимодействие славянской  и тюркской цивилизаций</a:t>
            </a:r>
            <a:r>
              <a:rPr lang="ru-RU" sz="1400" b="1" dirty="0" smtClean="0">
                <a:solidFill>
                  <a:srgbClr val="0070C0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взаимовлияние </a:t>
            </a:r>
            <a:r>
              <a:rPr lang="ru-RU" sz="1400" b="1" dirty="0">
                <a:solidFill>
                  <a:srgbClr val="0070C0"/>
                </a:solidFill>
              </a:rPr>
              <a:t>славянских, тюркских и финно-угорских </a:t>
            </a:r>
            <a:r>
              <a:rPr lang="ru-RU" sz="1400" b="1" dirty="0" smtClean="0">
                <a:solidFill>
                  <a:srgbClr val="0070C0"/>
                </a:solidFill>
              </a:rPr>
              <a:t>народов;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показ территории </a:t>
            </a:r>
            <a:r>
              <a:rPr lang="ru-RU" sz="1400" b="1" dirty="0">
                <a:solidFill>
                  <a:srgbClr val="0070C0"/>
                </a:solidFill>
              </a:rPr>
              <a:t>России </a:t>
            </a:r>
            <a:r>
              <a:rPr lang="ru-RU" sz="1400" b="1" dirty="0" smtClean="0">
                <a:solidFill>
                  <a:srgbClr val="0070C0"/>
                </a:solidFill>
              </a:rPr>
              <a:t>как основного региона </a:t>
            </a:r>
            <a:r>
              <a:rPr lang="ru-RU" sz="1400" b="1" dirty="0">
                <a:solidFill>
                  <a:srgbClr val="0070C0"/>
                </a:solidFill>
              </a:rPr>
              <a:t>зарождения, расцвета и угасания кочевой цивилизации в </a:t>
            </a:r>
            <a:r>
              <a:rPr lang="ru-RU" sz="1400" b="1" dirty="0" smtClean="0">
                <a:solidFill>
                  <a:srgbClr val="0070C0"/>
                </a:solidFill>
              </a:rPr>
              <a:t>мире;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вклад кочевников в развитие экономики и культуры народов Евразии;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вывод о том, что неотъемлемыми </a:t>
            </a:r>
            <a:r>
              <a:rPr lang="ru-RU" sz="1400" b="1" dirty="0">
                <a:solidFill>
                  <a:srgbClr val="0070C0"/>
                </a:solidFill>
              </a:rPr>
              <a:t>частями кочевого сообщества, помимо кочевого скотоводства, являлись земледелие и </a:t>
            </a:r>
            <a:r>
              <a:rPr lang="ru-RU" sz="1400" b="1" dirty="0" smtClean="0">
                <a:solidFill>
                  <a:srgbClr val="0070C0"/>
                </a:solidFill>
              </a:rPr>
              <a:t>города</a:t>
            </a:r>
            <a:r>
              <a:rPr lang="ru-RU" sz="1400" b="1" dirty="0">
                <a:solidFill>
                  <a:srgbClr val="0070C0"/>
                </a:solidFill>
              </a:rPr>
              <a:t>, городская </a:t>
            </a:r>
            <a:r>
              <a:rPr lang="ru-RU" sz="1400" b="1" dirty="0" smtClean="0">
                <a:solidFill>
                  <a:srgbClr val="0070C0"/>
                </a:solidFill>
              </a:rPr>
              <a:t>культура;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все государства, возникшие на территории Восточной Европы, были изначально многоэтничными;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отказ от традиционного ранее описания кочевников как варваров, от термина «татаро-монгольское иго»;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показ Волжской Булгарии как крупнейшего в Европе центра средневекового  исламского мира;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борьба на постзолотоордынском пространстве за первенство на востоке Восточной Европы и завоевание Московским государством Казанского Астраханского, Сибирского ханств показаны как победа </a:t>
            </a:r>
            <a:r>
              <a:rPr lang="ru-RU" sz="1400" b="1" dirty="0">
                <a:solidFill>
                  <a:srgbClr val="0070C0"/>
                </a:solidFill>
              </a:rPr>
              <a:t>оседлой цивилизации над </a:t>
            </a:r>
            <a:r>
              <a:rPr lang="ru-RU" sz="1400" b="1" dirty="0" smtClean="0">
                <a:solidFill>
                  <a:srgbClr val="0070C0"/>
                </a:solidFill>
              </a:rPr>
              <a:t>кочевой;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снятие положения о </a:t>
            </a:r>
            <a:r>
              <a:rPr lang="tt-RU" sz="1400" b="1" dirty="0" smtClean="0">
                <a:solidFill>
                  <a:srgbClr val="0070C0"/>
                </a:solidFill>
              </a:rPr>
              <a:t>враждебности, односторонней агрессивности </a:t>
            </a:r>
            <a:r>
              <a:rPr lang="ru-RU" sz="1400" b="1" dirty="0">
                <a:solidFill>
                  <a:srgbClr val="0070C0"/>
                </a:solidFill>
              </a:rPr>
              <a:t>Казанского ханства по отношению к Московскому </a:t>
            </a:r>
            <a:r>
              <a:rPr lang="ru-RU" sz="1400" b="1" dirty="0" smtClean="0">
                <a:solidFill>
                  <a:srgbClr val="0070C0"/>
                </a:solidFill>
              </a:rPr>
              <a:t>государству;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показ тюрко-татарских </a:t>
            </a:r>
            <a:r>
              <a:rPr lang="ru-RU" sz="1400" b="1" dirty="0">
                <a:solidFill>
                  <a:srgbClr val="0070C0"/>
                </a:solidFill>
              </a:rPr>
              <a:t>и </a:t>
            </a:r>
            <a:r>
              <a:rPr lang="ru-RU" sz="1400" b="1" dirty="0" smtClean="0">
                <a:solidFill>
                  <a:srgbClr val="0070C0"/>
                </a:solidFill>
              </a:rPr>
              <a:t>финно-угорских народов государствообразующими </a:t>
            </a:r>
            <a:r>
              <a:rPr lang="ru-RU" sz="1400" b="1" dirty="0">
                <a:solidFill>
                  <a:srgbClr val="0070C0"/>
                </a:solidFill>
              </a:rPr>
              <a:t>этническими группами современной </a:t>
            </a:r>
            <a:r>
              <a:rPr lang="ru-RU" sz="1400" b="1" dirty="0" smtClean="0">
                <a:solidFill>
                  <a:srgbClr val="0070C0"/>
                </a:solidFill>
              </a:rPr>
              <a:t>России;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введение специальных разделов, показывающих особенности культуры и повседневной жизни татарского и других народов России;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в</a:t>
            </a:r>
            <a:r>
              <a:rPr lang="ru-RU" sz="1400" b="1" dirty="0" smtClean="0">
                <a:solidFill>
                  <a:srgbClr val="0070C0"/>
                </a:solidFill>
              </a:rPr>
              <a:t>клад Татарстана в федеративное строительство России на современном этапе. М.Ш. Шаймиев.</a:t>
            </a:r>
          </a:p>
          <a:p>
            <a:pPr algn="just"/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27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000" b="1" i="1" dirty="0" smtClean="0">
                <a:solidFill>
                  <a:srgbClr val="FF0000"/>
                </a:solidFill>
              </a:rPr>
              <a:t>Северо-Запада России </a:t>
            </a:r>
            <a:r>
              <a:rPr lang="ru-RU" sz="2000" b="1" i="1" dirty="0">
                <a:solidFill>
                  <a:srgbClr val="FF0000"/>
                </a:solidFill>
              </a:rPr>
              <a:t/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в УМК под ред. А.В. </a:t>
            </a:r>
            <a:r>
              <a:rPr lang="ru-RU" sz="2000" b="1" i="1" dirty="0" err="1">
                <a:solidFill>
                  <a:srgbClr val="FF0000"/>
                </a:solidFill>
              </a:rPr>
              <a:t>Торкунова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характеристика первых стоянок человека на территории </a:t>
            </a:r>
            <a:r>
              <a:rPr lang="ru-RU" sz="2000" b="1" dirty="0" smtClean="0">
                <a:solidFill>
                  <a:srgbClr val="0070C0"/>
                </a:solidFill>
              </a:rPr>
              <a:t>Северо-Запада России; данные археологических раскопок;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характеристика этногенеза в регионе</a:t>
            </a:r>
            <a:r>
              <a:rPr lang="ru-RU" sz="2000" b="1" dirty="0" smtClean="0">
                <a:solidFill>
                  <a:srgbClr val="0070C0"/>
                </a:solidFill>
              </a:rPr>
              <a:t>; народ </a:t>
            </a:r>
            <a:r>
              <a:rPr lang="ru-RU" sz="2000" b="1" dirty="0" err="1" smtClean="0">
                <a:solidFill>
                  <a:srgbClr val="0070C0"/>
                </a:solidFill>
              </a:rPr>
              <a:t>русь</a:t>
            </a:r>
            <a:r>
              <a:rPr lang="ru-RU" sz="2000" b="1" dirty="0" smtClean="0">
                <a:solidFill>
                  <a:srgbClr val="0070C0"/>
                </a:solidFill>
              </a:rPr>
              <a:t> и норманны;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отражение первых государственных объединений на территории </a:t>
            </a:r>
            <a:r>
              <a:rPr lang="ru-RU" sz="2000" b="1" dirty="0" smtClean="0">
                <a:solidFill>
                  <a:srgbClr val="0070C0"/>
                </a:solidFill>
              </a:rPr>
              <a:t>Северо-Запада;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рассмотрение </a:t>
            </a:r>
            <a:r>
              <a:rPr lang="ru-RU" sz="2000" b="1" dirty="0" smtClean="0">
                <a:solidFill>
                  <a:srgbClr val="0070C0"/>
                </a:solidFill>
              </a:rPr>
              <a:t>Восточной </a:t>
            </a:r>
            <a:r>
              <a:rPr lang="ru-RU" sz="2000" b="1" dirty="0">
                <a:solidFill>
                  <a:srgbClr val="0070C0"/>
                </a:solidFill>
              </a:rPr>
              <a:t>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</a:rPr>
              <a:t>многовековое </a:t>
            </a:r>
            <a:r>
              <a:rPr lang="ru-RU" sz="2000" b="1" dirty="0">
                <a:solidFill>
                  <a:srgbClr val="0070C0"/>
                </a:solidFill>
              </a:rPr>
              <a:t>сосуществование и взаимодействие </a:t>
            </a:r>
            <a:r>
              <a:rPr lang="ru-RU" sz="2000" b="1" dirty="0" smtClean="0">
                <a:solidFill>
                  <a:srgbClr val="0070C0"/>
                </a:solidFill>
              </a:rPr>
              <a:t>славянских   и финно-угорских народов;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</a:rPr>
              <a:t>Новгород Великий как один из центров образования Русского государства и особой традиции государственного строительства; Александр Невский;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</a:rPr>
              <a:t>история </a:t>
            </a:r>
            <a:r>
              <a:rPr lang="ru-RU" sz="2000" b="1" dirty="0">
                <a:solidFill>
                  <a:srgbClr val="0070C0"/>
                </a:solidFill>
              </a:rPr>
              <a:t>вхождения </a:t>
            </a:r>
            <a:r>
              <a:rPr lang="ru-RU" sz="2000" b="1" dirty="0" smtClean="0">
                <a:solidFill>
                  <a:srgbClr val="0070C0"/>
                </a:solidFill>
              </a:rPr>
              <a:t>территорий и народов Северо-Запада в состав единого </a:t>
            </a:r>
            <a:r>
              <a:rPr lang="ru-RU" sz="2000" b="1" dirty="0">
                <a:solidFill>
                  <a:srgbClr val="0070C0"/>
                </a:solidFill>
              </a:rPr>
              <a:t>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</a:rPr>
              <a:t>Санкт-Петербург – северная столица, культурная столица России;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р</a:t>
            </a:r>
            <a:r>
              <a:rPr lang="ru-RU" sz="2000" b="1" dirty="0" smtClean="0">
                <a:solidFill>
                  <a:srgbClr val="0070C0"/>
                </a:solidFill>
              </a:rPr>
              <a:t>еволюция 1917 г.;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с</a:t>
            </a:r>
            <a:r>
              <a:rPr lang="ru-RU" sz="2000" b="1" dirty="0" smtClean="0">
                <a:solidFill>
                  <a:srgbClr val="0070C0"/>
                </a:solidFill>
              </a:rPr>
              <a:t>оциально-экономическое развитие Северо-Запада </a:t>
            </a:r>
            <a:r>
              <a:rPr lang="ru-RU" sz="2000" b="1" dirty="0">
                <a:solidFill>
                  <a:srgbClr val="0070C0"/>
                </a:solidFill>
              </a:rPr>
              <a:t>в ХХ-начале </a:t>
            </a:r>
            <a:r>
              <a:rPr lang="en-US" sz="2000" b="1" dirty="0">
                <a:solidFill>
                  <a:srgbClr val="0070C0"/>
                </a:solidFill>
              </a:rPr>
              <a:t>XXI </a:t>
            </a:r>
            <a:r>
              <a:rPr lang="ru-RU" sz="2000" b="1" dirty="0">
                <a:solidFill>
                  <a:srgbClr val="0070C0"/>
                </a:solidFill>
              </a:rPr>
              <a:t>вв</a:t>
            </a:r>
            <a:r>
              <a:rPr lang="ru-RU" sz="2000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б</a:t>
            </a:r>
            <a:r>
              <a:rPr lang="ru-RU" sz="2000" b="1" dirty="0" smtClean="0">
                <a:solidFill>
                  <a:srgbClr val="0070C0"/>
                </a:solidFill>
              </a:rPr>
              <a:t>локада Ленинграда;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 smtClean="0">
                <a:solidFill>
                  <a:srgbClr val="0070C0"/>
                </a:solidFill>
              </a:rPr>
              <a:t>«ленинградское дело»;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0070C0"/>
                </a:solidFill>
              </a:rPr>
              <a:t>р</a:t>
            </a:r>
            <a:r>
              <a:rPr lang="ru-RU" sz="2000" b="1" dirty="0" smtClean="0">
                <a:solidFill>
                  <a:srgbClr val="0070C0"/>
                </a:solidFill>
              </a:rPr>
              <a:t>оль Санкт-Петербурга и Северо-Запада в современной истории России.</a:t>
            </a:r>
            <a:endParaRPr lang="ru-RU" sz="2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219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720079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Вопросы истории Дагестана,  включенные в учебники</a:t>
            </a:r>
            <a:br>
              <a:rPr lang="ru-RU" sz="2000" b="1" i="1" dirty="0" smtClean="0">
                <a:solidFill>
                  <a:srgbClr val="FF0000"/>
                </a:solidFill>
              </a:rPr>
            </a:br>
            <a:r>
              <a:rPr lang="ru-RU" sz="2000" b="1" i="1" dirty="0" smtClean="0">
                <a:solidFill>
                  <a:srgbClr val="FF0000"/>
                </a:solidFill>
              </a:rPr>
              <a:t> под ред. академика А.В.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Торкунова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br>
              <a:rPr lang="ru-RU" sz="2000" b="1" i="1" dirty="0" smtClean="0">
                <a:solidFill>
                  <a:srgbClr val="FF0000"/>
                </a:solidFill>
              </a:rPr>
            </a:b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12968" cy="5544616"/>
          </a:xfrm>
          <a:solidFill>
            <a:schemeClr val="bg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just">
              <a:buFont typeface="+mj-lt"/>
              <a:buAutoNum type="arabicPeriod"/>
            </a:pPr>
            <a:endParaRPr lang="ru-RU" sz="1400" dirty="0" smtClean="0">
              <a:solidFill>
                <a:srgbClr val="0070C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Показ первых стоянок человека на территории Кавказа;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Упоминание Дербента как одного из самых древних городов на территории России и в мировой истории;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</a:t>
            </a:r>
            <a:r>
              <a:rPr lang="ru-RU" sz="1400" b="1" dirty="0">
                <a:solidFill>
                  <a:srgbClr val="0070C0"/>
                </a:solidFill>
              </a:rPr>
              <a:t>В</a:t>
            </a:r>
            <a:r>
              <a:rPr lang="ru-RU" sz="1400" b="1" dirty="0" smtClean="0">
                <a:solidFill>
                  <a:srgbClr val="0070C0"/>
                </a:solidFill>
              </a:rPr>
              <a:t>заимодействие </a:t>
            </a:r>
            <a:r>
              <a:rPr lang="ru-RU" sz="1400" b="1" dirty="0">
                <a:solidFill>
                  <a:srgbClr val="0070C0"/>
                </a:solidFill>
              </a:rPr>
              <a:t>кочевого и оседлого мира;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Многовековое сосуществование </a:t>
            </a:r>
            <a:r>
              <a:rPr lang="ru-RU" sz="1400" b="1" dirty="0">
                <a:solidFill>
                  <a:srgbClr val="0070C0"/>
                </a:solidFill>
              </a:rPr>
              <a:t>и взаимодействие славянской  и тюркской цивилизаций</a:t>
            </a:r>
            <a:r>
              <a:rPr lang="ru-RU" sz="1400" b="1" dirty="0" smtClean="0">
                <a:solidFill>
                  <a:srgbClr val="0070C0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 Взаимовлияние </a:t>
            </a:r>
            <a:r>
              <a:rPr lang="ru-RU" sz="1400" b="1" dirty="0">
                <a:solidFill>
                  <a:srgbClr val="0070C0"/>
                </a:solidFill>
              </a:rPr>
              <a:t>славянских, тюркских и финно-угорских </a:t>
            </a:r>
            <a:r>
              <a:rPr lang="ru-RU" sz="1400" b="1" dirty="0" smtClean="0">
                <a:solidFill>
                  <a:srgbClr val="0070C0"/>
                </a:solidFill>
              </a:rPr>
              <a:t>народов;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П</a:t>
            </a:r>
            <a:r>
              <a:rPr lang="ru-RU" sz="1400" b="1" dirty="0" smtClean="0">
                <a:solidFill>
                  <a:srgbClr val="0070C0"/>
                </a:solidFill>
              </a:rPr>
              <a:t>оказ территории </a:t>
            </a:r>
            <a:r>
              <a:rPr lang="ru-RU" sz="1400" b="1" dirty="0">
                <a:solidFill>
                  <a:srgbClr val="0070C0"/>
                </a:solidFill>
              </a:rPr>
              <a:t>России </a:t>
            </a:r>
            <a:r>
              <a:rPr lang="ru-RU" sz="1400" b="1" dirty="0" smtClean="0">
                <a:solidFill>
                  <a:srgbClr val="0070C0"/>
                </a:solidFill>
              </a:rPr>
              <a:t>как основного региона </a:t>
            </a:r>
            <a:r>
              <a:rPr lang="ru-RU" sz="1400" b="1" dirty="0">
                <a:solidFill>
                  <a:srgbClr val="0070C0"/>
                </a:solidFill>
              </a:rPr>
              <a:t>зарождения, расцвета и угасания кочевой цивилизации в </a:t>
            </a:r>
            <a:r>
              <a:rPr lang="ru-RU" sz="1400" b="1" dirty="0" smtClean="0">
                <a:solidFill>
                  <a:srgbClr val="0070C0"/>
                </a:solidFill>
              </a:rPr>
              <a:t>мире;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В</a:t>
            </a:r>
            <a:r>
              <a:rPr lang="ru-RU" sz="1400" b="1" dirty="0" smtClean="0">
                <a:solidFill>
                  <a:srgbClr val="0070C0"/>
                </a:solidFill>
              </a:rPr>
              <a:t>клад горских и кочевых народов Кавказа в развитие экономики и культуры Евразии;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В</a:t>
            </a:r>
            <a:r>
              <a:rPr lang="ru-RU" sz="1400" b="1" dirty="0" smtClean="0">
                <a:solidFill>
                  <a:srgbClr val="0070C0"/>
                </a:solidFill>
              </a:rPr>
              <a:t>ывод о том, что неотъемлемыми </a:t>
            </a:r>
            <a:r>
              <a:rPr lang="ru-RU" sz="1400" b="1" dirty="0">
                <a:solidFill>
                  <a:srgbClr val="0070C0"/>
                </a:solidFill>
              </a:rPr>
              <a:t>частями кочевого сообщества, помимо кочевого скотоводства, являлись земледелие и </a:t>
            </a:r>
            <a:r>
              <a:rPr lang="ru-RU" sz="1400" b="1" dirty="0" smtClean="0">
                <a:solidFill>
                  <a:srgbClr val="0070C0"/>
                </a:solidFill>
              </a:rPr>
              <a:t>города</a:t>
            </a:r>
            <a:r>
              <a:rPr lang="ru-RU" sz="1400" b="1" dirty="0">
                <a:solidFill>
                  <a:srgbClr val="0070C0"/>
                </a:solidFill>
              </a:rPr>
              <a:t>, городская </a:t>
            </a:r>
            <a:r>
              <a:rPr lang="ru-RU" sz="1400" b="1" dirty="0" smtClean="0">
                <a:solidFill>
                  <a:srgbClr val="0070C0"/>
                </a:solidFill>
              </a:rPr>
              <a:t>культура;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О</a:t>
            </a:r>
            <a:r>
              <a:rPr lang="ru-RU" sz="1400" b="1" dirty="0" smtClean="0">
                <a:solidFill>
                  <a:srgbClr val="0070C0"/>
                </a:solidFill>
              </a:rPr>
              <a:t>тказ от традиционного ранее описания кочевников как варваров;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>
                <a:solidFill>
                  <a:srgbClr val="0070C0"/>
                </a:solidFill>
              </a:rPr>
              <a:t>В</a:t>
            </a:r>
            <a:r>
              <a:rPr lang="ru-RU" sz="1400" b="1" dirty="0" smtClean="0">
                <a:solidFill>
                  <a:srgbClr val="0070C0"/>
                </a:solidFill>
              </a:rPr>
              <a:t>ведение специальных разделов, показывающих особенности культуры и повседневной жизни народов Кавказа;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Персидский поход Петра </a:t>
            </a:r>
            <a:r>
              <a:rPr lang="en-US" sz="1400" b="1" dirty="0" smtClean="0">
                <a:solidFill>
                  <a:srgbClr val="0070C0"/>
                </a:solidFill>
              </a:rPr>
              <a:t>I</a:t>
            </a:r>
            <a:r>
              <a:rPr lang="ru-RU" sz="1400" b="1" dirty="0" smtClean="0">
                <a:solidFill>
                  <a:srgbClr val="0070C0"/>
                </a:solidFill>
              </a:rPr>
              <a:t>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Дагестан в русско-иранских войнах;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Кавказская война, имам Шамиль, Хаджи-Мурат;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Республики Кавказа в составе СССР;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b="1" dirty="0" smtClean="0">
                <a:solidFill>
                  <a:srgbClr val="0070C0"/>
                </a:solidFill>
              </a:rPr>
              <a:t>Национально-государственное строительство в современной России.</a:t>
            </a:r>
          </a:p>
          <a:p>
            <a:pPr algn="just"/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6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0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000" b="1" i="1" dirty="0" smtClean="0">
                <a:solidFill>
                  <a:srgbClr val="FF0000"/>
                </a:solidFill>
              </a:rPr>
              <a:t> Калининградской области </a:t>
            </a:r>
            <a:r>
              <a:rPr lang="ru-RU" sz="2000" b="1" i="1" dirty="0">
                <a:solidFill>
                  <a:srgbClr val="FF0000"/>
                </a:solidFill>
              </a:rPr>
              <a:t/>
            </a:r>
            <a:br>
              <a:rPr lang="ru-RU" sz="2000" b="1" i="1" dirty="0">
                <a:solidFill>
                  <a:srgbClr val="FF0000"/>
                </a:solidFill>
              </a:rPr>
            </a:br>
            <a:r>
              <a:rPr lang="ru-RU" sz="2000" b="1" i="1" dirty="0">
                <a:solidFill>
                  <a:srgbClr val="FF0000"/>
                </a:solidFill>
              </a:rPr>
              <a:t>в УМК под ред. А.В. </a:t>
            </a:r>
            <a:r>
              <a:rPr lang="ru-RU" sz="2000" b="1" i="1" dirty="0" err="1">
                <a:solidFill>
                  <a:srgbClr val="FF0000"/>
                </a:solidFill>
              </a:rPr>
              <a:t>Торкунова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характеристика первых стоянок человека на территории </a:t>
            </a:r>
            <a:r>
              <a:rPr lang="ru-RU" sz="1800" b="1" dirty="0" smtClean="0">
                <a:solidFill>
                  <a:srgbClr val="0070C0"/>
                </a:solidFill>
              </a:rPr>
              <a:t>области; </a:t>
            </a:r>
            <a:r>
              <a:rPr lang="ru-RU" sz="1800" b="1" dirty="0">
                <a:solidFill>
                  <a:srgbClr val="0070C0"/>
                </a:solidFill>
              </a:rPr>
              <a:t>данные археологических раскопок;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характеристика этногенеза в регионе; 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отражение </a:t>
            </a:r>
            <a:r>
              <a:rPr lang="ru-RU" sz="1800" b="1" dirty="0" smtClean="0">
                <a:solidFill>
                  <a:srgbClr val="0070C0"/>
                </a:solidFill>
              </a:rPr>
              <a:t>истории первых </a:t>
            </a:r>
            <a:r>
              <a:rPr lang="ru-RU" sz="1800" b="1" dirty="0">
                <a:solidFill>
                  <a:srgbClr val="0070C0"/>
                </a:solidFill>
              </a:rPr>
              <a:t>государственных объединений на территории </a:t>
            </a:r>
            <a:r>
              <a:rPr lang="ru-RU" sz="1800" b="1" dirty="0" smtClean="0">
                <a:solidFill>
                  <a:srgbClr val="0070C0"/>
                </a:solidFill>
              </a:rPr>
              <a:t>области;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рассмотрение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</a:t>
            </a:r>
            <a:r>
              <a:rPr lang="ru-RU" sz="1800" b="1" dirty="0" smtClean="0">
                <a:solidFill>
                  <a:srgbClr val="0070C0"/>
                </a:solidFill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</a:t>
            </a:r>
            <a:r>
              <a:rPr lang="ru-RU" sz="1800" b="1" dirty="0" smtClean="0">
                <a:solidFill>
                  <a:srgbClr val="0070C0"/>
                </a:solidFill>
              </a:rPr>
              <a:t>ыцарские монашеские ордена и их роль в истории региона;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Ливонская война;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Восточная Пруссия в Семилетней войне;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</a:t>
            </a:r>
            <a:r>
              <a:rPr lang="ru-RU" sz="1800" b="1" dirty="0" smtClean="0">
                <a:solidFill>
                  <a:srgbClr val="0070C0"/>
                </a:solidFill>
              </a:rPr>
              <a:t>егион в годы Отечественной войны 1812 г.;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Восточно-Прусская операция в годы Первой мировой войны;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Кенигсберг в годы второй мировой войны;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Образование и развитие Калининградской области в составе Российской Федерации.</a:t>
            </a:r>
            <a:endParaRPr lang="ru-RU" sz="1800" b="1" dirty="0">
              <a:solidFill>
                <a:srgbClr val="0070C0"/>
              </a:solidFill>
            </a:endParaRP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02286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1800" b="1" i="1" dirty="0" smtClean="0">
                <a:solidFill>
                  <a:srgbClr val="FF0000"/>
                </a:solidFill>
              </a:rPr>
              <a:t>Отражение вопросов истории Северного Кавказа </a:t>
            </a:r>
            <a:br>
              <a:rPr lang="ru-RU" sz="1800" b="1" i="1" dirty="0" smtClean="0">
                <a:solidFill>
                  <a:srgbClr val="FF0000"/>
                </a:solidFill>
              </a:rPr>
            </a:br>
            <a:r>
              <a:rPr lang="ru-RU" sz="1800" b="1" i="1" dirty="0" smtClean="0">
                <a:solidFill>
                  <a:srgbClr val="FF0000"/>
                </a:solidFill>
              </a:rPr>
              <a:t>в УМК под ред. А.В. Торкунова</a:t>
            </a:r>
            <a:endParaRPr lang="ru-RU" sz="18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7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х</a:t>
            </a:r>
            <a:r>
              <a:rPr lang="ru-RU" sz="1600" b="1" dirty="0" smtClean="0">
                <a:solidFill>
                  <a:srgbClr val="0070C0"/>
                </a:solidFill>
              </a:rPr>
              <a:t>арактеристика первых стоянок человека на территории Северного Кавказа;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х</a:t>
            </a:r>
            <a:r>
              <a:rPr lang="ru-RU" sz="1600" b="1" dirty="0" smtClean="0">
                <a:solidFill>
                  <a:srgbClr val="0070C0"/>
                </a:solidFill>
              </a:rPr>
              <a:t>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о</a:t>
            </a:r>
            <a:r>
              <a:rPr lang="ru-RU" sz="1600" b="1" dirty="0" smtClean="0">
                <a:solidFill>
                  <a:srgbClr val="0070C0"/>
                </a:solidFill>
              </a:rPr>
              <a:t>тражение первых государственных объединений на территории Северного Кавказа;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 smtClean="0">
                <a:solidFill>
                  <a:srgbClr val="0070C0"/>
                </a:solidFill>
              </a:rPr>
              <a:t>рассмотрение </a:t>
            </a:r>
            <a:r>
              <a:rPr lang="ru-RU" sz="1600" b="1" dirty="0">
                <a:solidFill>
                  <a:srgbClr val="0070C0"/>
                </a:solidFill>
              </a:rPr>
              <a:t>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 многовековое сосуществование и взаимодействие славянской  и тюркской цивилизаций;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 smtClean="0">
                <a:solidFill>
                  <a:srgbClr val="0070C0"/>
                </a:solidFill>
              </a:rPr>
              <a:t>показ </a:t>
            </a:r>
            <a:r>
              <a:rPr lang="ru-RU" sz="1600" b="1" dirty="0">
                <a:solidFill>
                  <a:srgbClr val="0070C0"/>
                </a:solidFill>
              </a:rPr>
              <a:t>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вклад кочевников в развитие экономики и культуры народов Евразии</a:t>
            </a:r>
            <a:r>
              <a:rPr lang="ru-RU" sz="1600" b="1" dirty="0" smtClean="0">
                <a:solidFill>
                  <a:srgbClr val="0070C0"/>
                </a:solidFill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ф</a:t>
            </a:r>
            <a:r>
              <a:rPr lang="ru-RU" sz="1600" b="1" dirty="0" smtClean="0">
                <a:solidFill>
                  <a:srgbClr val="0070C0"/>
                </a:solidFill>
              </a:rPr>
              <a:t>ормирование системы культурных и политических контактов русского народа и народов Кавказа;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и</a:t>
            </a:r>
            <a:r>
              <a:rPr lang="ru-RU" sz="1600" b="1" dirty="0" smtClean="0">
                <a:solidFill>
                  <a:srgbClr val="0070C0"/>
                </a:solidFill>
              </a:rPr>
              <a:t>стория вхождения Северного Кавказа и Закавказья 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 smtClean="0">
                <a:solidFill>
                  <a:srgbClr val="0070C0"/>
                </a:solidFill>
              </a:rPr>
              <a:t>Кавказская война;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п</a:t>
            </a:r>
            <a:r>
              <a:rPr lang="ru-RU" sz="1600" b="1" dirty="0" smtClean="0">
                <a:solidFill>
                  <a:srgbClr val="0070C0"/>
                </a:solidFill>
              </a:rPr>
              <a:t>овседневный быт народов региона;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>
                <a:solidFill>
                  <a:srgbClr val="0070C0"/>
                </a:solidFill>
              </a:rPr>
              <a:t>о</a:t>
            </a:r>
            <a:r>
              <a:rPr lang="ru-RU" sz="1600" b="1" dirty="0" smtClean="0">
                <a:solidFill>
                  <a:srgbClr val="0070C0"/>
                </a:solidFill>
              </a:rPr>
              <a:t>собенности культурных и исторических традиций народов Кавказа;</a:t>
            </a:r>
          </a:p>
          <a:p>
            <a:pPr algn="just">
              <a:buFont typeface="+mj-lt"/>
              <a:buAutoNum type="arabicPeriod"/>
            </a:pPr>
            <a:r>
              <a:rPr lang="ru-RU" sz="1600" b="1" dirty="0" smtClean="0">
                <a:solidFill>
                  <a:srgbClr val="0070C0"/>
                </a:solidFill>
              </a:rPr>
              <a:t>Развитие территорий и народов Северного Кавказа в ХХ-начале </a:t>
            </a:r>
            <a:r>
              <a:rPr lang="en-US" sz="1600" b="1" dirty="0" smtClean="0">
                <a:solidFill>
                  <a:srgbClr val="0070C0"/>
                </a:solidFill>
              </a:rPr>
              <a:t>XXI </a:t>
            </a:r>
            <a:r>
              <a:rPr lang="ru-RU" sz="1600" b="1" dirty="0" smtClean="0">
                <a:solidFill>
                  <a:srgbClr val="0070C0"/>
                </a:solidFill>
              </a:rPr>
              <a:t>вв.</a:t>
            </a:r>
          </a:p>
          <a:p>
            <a:pPr algn="just">
              <a:buFont typeface="+mj-lt"/>
              <a:buAutoNum type="arabicPeriod"/>
            </a:pPr>
            <a:endParaRPr lang="ru-RU" sz="1600" dirty="0" smtClean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endParaRPr lang="ru-RU" sz="16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9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Сибири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первых стоянок человека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Сибири;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отражение первых </a:t>
            </a:r>
            <a:r>
              <a:rPr lang="ru-RU" b="1" dirty="0" smtClean="0">
                <a:solidFill>
                  <a:srgbClr val="0070C0"/>
                </a:solidFill>
              </a:rPr>
              <a:t>протогосударств и государственных </a:t>
            </a:r>
            <a:r>
              <a:rPr lang="ru-RU" b="1" dirty="0">
                <a:solidFill>
                  <a:srgbClr val="0070C0"/>
                </a:solidFill>
              </a:rPr>
              <a:t>объединений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Сибири;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 многовековое сосуществование и взаимодействие славянской  и тюркской цивилизаций;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показ 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вклад кочевников 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формирование системы культурных и политических контактов русского народа и народов </a:t>
            </a:r>
            <a:r>
              <a:rPr lang="ru-RU" b="1" dirty="0" smtClean="0">
                <a:solidFill>
                  <a:srgbClr val="0070C0"/>
                </a:solidFill>
              </a:rPr>
              <a:t>Сибири;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</a:t>
            </a:r>
            <a:r>
              <a:rPr lang="ru-RU" b="1" dirty="0" smtClean="0">
                <a:solidFill>
                  <a:srgbClr val="0070C0"/>
                </a:solidFill>
              </a:rPr>
              <a:t>оль русских первопроходцев в открытии и освоении Сибири;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история вхождения </a:t>
            </a:r>
            <a:r>
              <a:rPr lang="ru-RU" b="1" dirty="0" smtClean="0">
                <a:solidFill>
                  <a:srgbClr val="0070C0"/>
                </a:solidFill>
              </a:rPr>
              <a:t>Сибири </a:t>
            </a:r>
            <a:r>
              <a:rPr lang="ru-RU" b="1" dirty="0">
                <a:solidFill>
                  <a:srgbClr val="0070C0"/>
                </a:solidFill>
              </a:rPr>
              <a:t>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и</a:t>
            </a:r>
            <a:r>
              <a:rPr lang="ru-RU" b="1" dirty="0" smtClean="0">
                <a:solidFill>
                  <a:srgbClr val="0070C0"/>
                </a:solidFill>
              </a:rPr>
              <a:t>стория освоения Сибири, строительства первых городов;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особенности культурных и исторических традиций народов </a:t>
            </a:r>
            <a:r>
              <a:rPr lang="ru-RU" b="1" dirty="0" smtClean="0">
                <a:solidFill>
                  <a:srgbClr val="0070C0"/>
                </a:solidFill>
              </a:rPr>
              <a:t>Сибири;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роль традиционных верований, христианства, буддизма, ислама и иудаизма в жизни народов Сибири;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</a:t>
            </a:r>
            <a:r>
              <a:rPr lang="ru-RU" b="1" dirty="0" smtClean="0">
                <a:solidFill>
                  <a:srgbClr val="0070C0"/>
                </a:solidFill>
              </a:rPr>
              <a:t>азвитие </a:t>
            </a:r>
            <a:r>
              <a:rPr lang="ru-RU" b="1" dirty="0">
                <a:solidFill>
                  <a:srgbClr val="0070C0"/>
                </a:solidFill>
              </a:rPr>
              <a:t>территорий и народов </a:t>
            </a:r>
            <a:r>
              <a:rPr lang="ru-RU" b="1" dirty="0" smtClean="0">
                <a:solidFill>
                  <a:srgbClr val="0070C0"/>
                </a:solidFill>
              </a:rPr>
              <a:t>Сибири </a:t>
            </a:r>
            <a:r>
              <a:rPr lang="ru-RU" b="1" dirty="0">
                <a:solidFill>
                  <a:srgbClr val="0070C0"/>
                </a:solidFill>
              </a:rPr>
              <a:t>в ХХ-начале </a:t>
            </a:r>
            <a:r>
              <a:rPr lang="en-US" b="1" dirty="0">
                <a:solidFill>
                  <a:srgbClr val="0070C0"/>
                </a:solidFill>
              </a:rPr>
              <a:t>XXI </a:t>
            </a:r>
            <a:r>
              <a:rPr lang="ru-RU" b="1" dirty="0">
                <a:solidFill>
                  <a:srgbClr val="0070C0"/>
                </a:solidFill>
              </a:rPr>
              <a:t>вв</a:t>
            </a:r>
            <a:r>
              <a:rPr lang="ru-RU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н</a:t>
            </a:r>
            <a:r>
              <a:rPr lang="ru-RU" b="1" dirty="0" smtClean="0">
                <a:solidFill>
                  <a:srgbClr val="0070C0"/>
                </a:solidFill>
              </a:rPr>
              <a:t>ароды Сибири в Великой Отечественной войне и создании индустриальной базы СССР на Востоке.</a:t>
            </a:r>
            <a:endParaRPr lang="ru-RU" b="1" dirty="0">
              <a:solidFill>
                <a:srgbClr val="0070C0"/>
              </a:solidFill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479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Дальнего Востока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первых стоянок человека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отражение первых протогосударств и государственных объединений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современного российского Дальнего Востока;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показ </a:t>
            </a:r>
            <a:r>
              <a:rPr lang="ru-RU" b="1" dirty="0">
                <a:solidFill>
                  <a:srgbClr val="0070C0"/>
                </a:solidFill>
              </a:rPr>
              <a:t>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вклад кочевников 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формирование системы культурных и политических контактов русского народа и народов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роль русских первопроходцев в открытии и освоении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 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история вхождения </a:t>
            </a:r>
            <a:r>
              <a:rPr lang="ru-RU" b="1" dirty="0" smtClean="0">
                <a:solidFill>
                  <a:srgbClr val="0070C0"/>
                </a:solidFill>
              </a:rPr>
              <a:t> дальневосточных территорий </a:t>
            </a:r>
            <a:r>
              <a:rPr lang="ru-RU" b="1" dirty="0">
                <a:solidFill>
                  <a:srgbClr val="0070C0"/>
                </a:solidFill>
              </a:rPr>
              <a:t>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история освоения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Востока, </a:t>
            </a:r>
            <a:r>
              <a:rPr lang="ru-RU" b="1" dirty="0">
                <a:solidFill>
                  <a:srgbClr val="0070C0"/>
                </a:solidFill>
              </a:rPr>
              <a:t>строительства первых городов;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особенности культурных и исторических традиций народов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роль традиционных верований, христианства, буддизма, ислама и иудаизма в жизни народов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развитие территорий и народов </a:t>
            </a:r>
            <a:r>
              <a:rPr lang="ru-RU" b="1" dirty="0" smtClean="0">
                <a:solidFill>
                  <a:srgbClr val="0070C0"/>
                </a:solidFill>
              </a:rPr>
              <a:t>Дальнего Востока </a:t>
            </a:r>
            <a:r>
              <a:rPr lang="ru-RU" b="1" dirty="0">
                <a:solidFill>
                  <a:srgbClr val="0070C0"/>
                </a:solidFill>
              </a:rPr>
              <a:t>в ХХ-начале </a:t>
            </a:r>
            <a:r>
              <a:rPr lang="en-US" b="1" dirty="0">
                <a:solidFill>
                  <a:srgbClr val="0070C0"/>
                </a:solidFill>
              </a:rPr>
              <a:t>XXI </a:t>
            </a:r>
            <a:r>
              <a:rPr lang="ru-RU" b="1" dirty="0">
                <a:solidFill>
                  <a:srgbClr val="0070C0"/>
                </a:solidFill>
              </a:rPr>
              <a:t>вв</a:t>
            </a:r>
            <a:r>
              <a:rPr lang="ru-RU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Русско-японская война;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создание индустриальной базы СССР на Дальнем Востоке в предвоенные годы;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Дальний Восток в годы </a:t>
            </a:r>
            <a:r>
              <a:rPr lang="ru-RU" b="1" dirty="0">
                <a:solidFill>
                  <a:srgbClr val="0070C0"/>
                </a:solidFill>
              </a:rPr>
              <a:t>Великой Отечественной </a:t>
            </a:r>
            <a:r>
              <a:rPr lang="ru-RU" b="1" dirty="0" smtClean="0">
                <a:solidFill>
                  <a:srgbClr val="0070C0"/>
                </a:solidFill>
              </a:rPr>
              <a:t>войны и войны с Японией 1945 г.;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Место и роль Дальнего Востока в современной России.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27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Урала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первых стоянок человека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Предуралья и Урала;</a:t>
            </a: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Аркаим и «Страна ста городов»;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характеристика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отражение первых государственных объединений на территории </a:t>
            </a:r>
            <a:r>
              <a:rPr lang="ru-RU" b="1" dirty="0" smtClean="0">
                <a:solidFill>
                  <a:srgbClr val="0070C0"/>
                </a:solidFill>
              </a:rPr>
              <a:t>региона;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 многовековое сосуществование и взаимодействие славянской  и тюркской цивилизаций;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показ 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вклад кочевников 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формирование системы культурных и политических контактов русского народа и </a:t>
            </a:r>
            <a:r>
              <a:rPr lang="ru-RU" b="1" dirty="0" smtClean="0">
                <a:solidFill>
                  <a:srgbClr val="0070C0"/>
                </a:solidFill>
              </a:rPr>
              <a:t>коренного населения региона;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история вхождения </a:t>
            </a:r>
            <a:r>
              <a:rPr lang="ru-RU" b="1" dirty="0" smtClean="0">
                <a:solidFill>
                  <a:srgbClr val="0070C0"/>
                </a:solidFill>
              </a:rPr>
              <a:t>Урала </a:t>
            </a:r>
            <a:r>
              <a:rPr lang="ru-RU" b="1" dirty="0">
                <a:solidFill>
                  <a:srgbClr val="0070C0"/>
                </a:solidFill>
              </a:rPr>
              <a:t>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ф</a:t>
            </a:r>
            <a:r>
              <a:rPr lang="ru-RU" b="1" dirty="0" smtClean="0">
                <a:solidFill>
                  <a:srgbClr val="0070C0"/>
                </a:solidFill>
              </a:rPr>
              <a:t>ормирование индустриальной базы на Урале в </a:t>
            </a:r>
            <a:r>
              <a:rPr lang="en-US" b="1" dirty="0" smtClean="0">
                <a:solidFill>
                  <a:srgbClr val="0070C0"/>
                </a:solidFill>
              </a:rPr>
              <a:t>XVIII </a:t>
            </a:r>
            <a:r>
              <a:rPr lang="ru-RU" b="1" dirty="0" smtClean="0">
                <a:solidFill>
                  <a:srgbClr val="0070C0"/>
                </a:solidFill>
              </a:rPr>
              <a:t>в.;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особенности культурных и исторических традиций народов </a:t>
            </a:r>
            <a:r>
              <a:rPr lang="ru-RU" b="1" dirty="0" smtClean="0">
                <a:solidFill>
                  <a:srgbClr val="0070C0"/>
                </a:solidFill>
              </a:rPr>
              <a:t>Предуралья и Урала;</a:t>
            </a: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развитие </a:t>
            </a:r>
            <a:r>
              <a:rPr lang="ru-RU" b="1" dirty="0">
                <a:solidFill>
                  <a:srgbClr val="0070C0"/>
                </a:solidFill>
              </a:rPr>
              <a:t>территорий и народов </a:t>
            </a:r>
            <a:r>
              <a:rPr lang="ru-RU" b="1" dirty="0" smtClean="0">
                <a:solidFill>
                  <a:srgbClr val="0070C0"/>
                </a:solidFill>
              </a:rPr>
              <a:t>Урала </a:t>
            </a:r>
            <a:r>
              <a:rPr lang="ru-RU" b="1" dirty="0">
                <a:solidFill>
                  <a:srgbClr val="0070C0"/>
                </a:solidFill>
              </a:rPr>
              <a:t>в ХХ-начале </a:t>
            </a:r>
            <a:r>
              <a:rPr lang="en-US" b="1" dirty="0">
                <a:solidFill>
                  <a:srgbClr val="0070C0"/>
                </a:solidFill>
              </a:rPr>
              <a:t>XXI </a:t>
            </a:r>
            <a:r>
              <a:rPr lang="ru-RU" b="1" dirty="0">
                <a:solidFill>
                  <a:srgbClr val="0070C0"/>
                </a:solidFill>
              </a:rPr>
              <a:t>вв</a:t>
            </a:r>
            <a:r>
              <a:rPr lang="ru-RU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</a:t>
            </a:r>
            <a:r>
              <a:rPr lang="ru-RU" b="1" dirty="0" smtClean="0">
                <a:solidFill>
                  <a:srgbClr val="0070C0"/>
                </a:solidFill>
              </a:rPr>
              <a:t>оль Урала в индустриализации СССР, обеспечении Победы в Великой Отечественной войне;</a:t>
            </a:r>
          </a:p>
          <a:p>
            <a:pPr algn="just">
              <a:buFont typeface="+mj-lt"/>
              <a:buAutoNum type="arabicPeriod"/>
            </a:pPr>
            <a:r>
              <a:rPr lang="ru-RU" b="1" dirty="0">
                <a:solidFill>
                  <a:srgbClr val="0070C0"/>
                </a:solidFill>
              </a:rPr>
              <a:t>р</a:t>
            </a:r>
            <a:r>
              <a:rPr lang="ru-RU" b="1" dirty="0" smtClean="0">
                <a:solidFill>
                  <a:srgbClr val="0070C0"/>
                </a:solidFill>
              </a:rPr>
              <a:t>оль Урала в современной России.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8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российского Севера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а</a:t>
            </a:r>
            <a:r>
              <a:rPr lang="ru-RU" sz="1800" b="1" dirty="0" smtClean="0">
                <a:solidFill>
                  <a:srgbClr val="0070C0"/>
                </a:solidFill>
              </a:rPr>
              <a:t>реал расселения коренных народов Севера, известные стоянки первобытных людей;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характеристика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многовековое </a:t>
            </a:r>
            <a:r>
              <a:rPr lang="ru-RU" sz="1800" b="1" dirty="0">
                <a:solidFill>
                  <a:srgbClr val="0070C0"/>
                </a:solidFill>
              </a:rPr>
              <a:t>сосуществование и взаимодействие </a:t>
            </a:r>
            <a:r>
              <a:rPr lang="ru-RU" sz="1800" b="1" dirty="0" smtClean="0">
                <a:solidFill>
                  <a:srgbClr val="0070C0"/>
                </a:solidFill>
              </a:rPr>
              <a:t>славянских народов и коренных народов Севера;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Новгород Великий и народы европейского Севера;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 smtClean="0">
                <a:solidFill>
                  <a:srgbClr val="0070C0"/>
                </a:solidFill>
              </a:rPr>
              <a:t>вклад народов Севера </a:t>
            </a:r>
            <a:r>
              <a:rPr lang="ru-RU" sz="1800" b="1" dirty="0">
                <a:solidFill>
                  <a:srgbClr val="0070C0"/>
                </a:solidFill>
              </a:rPr>
              <a:t>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формирование системы культурных и политических контактов русского народа и народов </a:t>
            </a:r>
            <a:r>
              <a:rPr lang="ru-RU" sz="1800" b="1" dirty="0" smtClean="0">
                <a:solidFill>
                  <a:srgbClr val="0070C0"/>
                </a:solidFill>
              </a:rPr>
              <a:t>Севера;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роль русских первопроходцев в открытии и освоении </a:t>
            </a:r>
            <a:r>
              <a:rPr lang="ru-RU" sz="1800" b="1" dirty="0" smtClean="0">
                <a:solidFill>
                  <a:srgbClr val="0070C0"/>
                </a:solidFill>
              </a:rPr>
              <a:t>Севера;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история вхождения </a:t>
            </a:r>
            <a:r>
              <a:rPr lang="ru-RU" sz="1800" b="1" dirty="0" smtClean="0">
                <a:solidFill>
                  <a:srgbClr val="0070C0"/>
                </a:solidFill>
              </a:rPr>
              <a:t>северных территорий </a:t>
            </a:r>
            <a:r>
              <a:rPr lang="ru-RU" sz="1800" b="1" dirty="0">
                <a:solidFill>
                  <a:srgbClr val="0070C0"/>
                </a:solidFill>
              </a:rPr>
              <a:t>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история освоения </a:t>
            </a:r>
            <a:r>
              <a:rPr lang="ru-RU" sz="1800" b="1" dirty="0" smtClean="0">
                <a:solidFill>
                  <a:srgbClr val="0070C0"/>
                </a:solidFill>
              </a:rPr>
              <a:t>Севера, </a:t>
            </a:r>
            <a:r>
              <a:rPr lang="ru-RU" sz="1800" b="1" dirty="0">
                <a:solidFill>
                  <a:srgbClr val="0070C0"/>
                </a:solidFill>
              </a:rPr>
              <a:t>строительства первых городов;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особенности культурных и исторических традиций народов </a:t>
            </a:r>
            <a:r>
              <a:rPr lang="ru-RU" sz="1800" b="1" dirty="0" smtClean="0">
                <a:solidFill>
                  <a:srgbClr val="0070C0"/>
                </a:solidFill>
              </a:rPr>
              <a:t>Севера;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роль традиционных </a:t>
            </a:r>
            <a:r>
              <a:rPr lang="ru-RU" sz="1800" b="1" dirty="0" smtClean="0">
                <a:solidFill>
                  <a:srgbClr val="0070C0"/>
                </a:solidFill>
              </a:rPr>
              <a:t>верований и основных мировых религий </a:t>
            </a:r>
            <a:r>
              <a:rPr lang="ru-RU" sz="1800" b="1" dirty="0">
                <a:solidFill>
                  <a:srgbClr val="0070C0"/>
                </a:solidFill>
              </a:rPr>
              <a:t>в жизни народов </a:t>
            </a:r>
            <a:r>
              <a:rPr lang="ru-RU" sz="1800" b="1" dirty="0" smtClean="0">
                <a:solidFill>
                  <a:srgbClr val="0070C0"/>
                </a:solidFill>
              </a:rPr>
              <a:t>Севера;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развитие территорий и народов </a:t>
            </a:r>
            <a:r>
              <a:rPr lang="ru-RU" sz="1800" b="1" dirty="0" smtClean="0">
                <a:solidFill>
                  <a:srgbClr val="0070C0"/>
                </a:solidFill>
              </a:rPr>
              <a:t>Севера </a:t>
            </a:r>
            <a:r>
              <a:rPr lang="ru-RU" sz="1800" b="1" dirty="0">
                <a:solidFill>
                  <a:srgbClr val="0070C0"/>
                </a:solidFill>
              </a:rPr>
              <a:t>в ХХ-начале </a:t>
            </a:r>
            <a:r>
              <a:rPr lang="en-US" sz="1800" b="1" dirty="0">
                <a:solidFill>
                  <a:srgbClr val="0070C0"/>
                </a:solidFill>
              </a:rPr>
              <a:t>XXI </a:t>
            </a:r>
            <a:r>
              <a:rPr lang="ru-RU" sz="1800" b="1" dirty="0">
                <a:solidFill>
                  <a:srgbClr val="0070C0"/>
                </a:solidFill>
              </a:rPr>
              <a:t>вв</a:t>
            </a:r>
            <a:r>
              <a:rPr lang="ru-RU" sz="1800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о</a:t>
            </a:r>
            <a:r>
              <a:rPr lang="ru-RU" sz="1800" b="1" dirty="0" smtClean="0">
                <a:solidFill>
                  <a:srgbClr val="0070C0"/>
                </a:solidFill>
              </a:rPr>
              <a:t>своение Северного морского пути;</a:t>
            </a:r>
            <a:endParaRPr lang="ru-RU" sz="18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800" b="1" dirty="0">
                <a:solidFill>
                  <a:srgbClr val="0070C0"/>
                </a:solidFill>
              </a:rPr>
              <a:t>народы </a:t>
            </a:r>
            <a:r>
              <a:rPr lang="ru-RU" sz="1800" b="1" dirty="0" smtClean="0">
                <a:solidFill>
                  <a:srgbClr val="0070C0"/>
                </a:solidFill>
              </a:rPr>
              <a:t>Севера </a:t>
            </a:r>
            <a:r>
              <a:rPr lang="ru-RU" sz="1800" b="1" dirty="0">
                <a:solidFill>
                  <a:srgbClr val="0070C0"/>
                </a:solidFill>
              </a:rPr>
              <a:t>в Великой Отечественной войне и создании индустриальной базы СССР на Востоке.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0886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Чеченской Республики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32500" lnSpcReduction="20000"/>
          </a:bodyPr>
          <a:lstStyle/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характеристика первых стоянок человека на территории Северного Кавказа;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характеристика этногенеза в регионе;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отражение первых государственных объединений на территории Северного Кавказа;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 многовековое сосуществование и взаимодействие </a:t>
            </a:r>
            <a:r>
              <a:rPr lang="ru-RU" sz="4000" b="1" dirty="0" smtClean="0">
                <a:solidFill>
                  <a:srgbClr val="0070C0"/>
                </a:solidFill>
              </a:rPr>
              <a:t>славян  </a:t>
            </a:r>
            <a:r>
              <a:rPr lang="ru-RU" sz="4000" b="1" dirty="0">
                <a:solidFill>
                  <a:srgbClr val="0070C0"/>
                </a:solidFill>
              </a:rPr>
              <a:t>и </a:t>
            </a:r>
            <a:r>
              <a:rPr lang="ru-RU" sz="4000" b="1" dirty="0" smtClean="0">
                <a:solidFill>
                  <a:srgbClr val="0070C0"/>
                </a:solidFill>
              </a:rPr>
              <a:t>вайнахов;</a:t>
            </a:r>
            <a:endParaRPr lang="ru-RU" sz="4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формирование </a:t>
            </a:r>
            <a:r>
              <a:rPr lang="ru-RU" sz="4000" b="1" dirty="0">
                <a:solidFill>
                  <a:srgbClr val="0070C0"/>
                </a:solidFill>
              </a:rPr>
              <a:t>системы культурных и политических контактов русского народа и народов Кавказа;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история вхождения Северного Кавказа и Закавказья в состав Российского 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Кавказская война</a:t>
            </a:r>
            <a:r>
              <a:rPr lang="ru-RU" sz="4000" b="1" dirty="0" smtClean="0">
                <a:solidFill>
                  <a:srgbClr val="0070C0"/>
                </a:solidFill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и</a:t>
            </a:r>
            <a:r>
              <a:rPr lang="ru-RU" sz="4000" b="1" dirty="0" smtClean="0">
                <a:solidFill>
                  <a:srgbClr val="0070C0"/>
                </a:solidFill>
              </a:rPr>
              <a:t>мамат Шамиля;</a:t>
            </a:r>
            <a:endParaRPr lang="ru-RU" sz="40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4000" b="1" dirty="0">
                <a:solidFill>
                  <a:srgbClr val="0070C0"/>
                </a:solidFill>
              </a:rPr>
              <a:t>особенности культурных и исторических традиций </a:t>
            </a:r>
            <a:r>
              <a:rPr lang="ru-RU" sz="4000" b="1" dirty="0" smtClean="0">
                <a:solidFill>
                  <a:srgbClr val="0070C0"/>
                </a:solidFill>
              </a:rPr>
              <a:t>вайнахских народов;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чеченцы-участники войн с участием России. Александр Чеченский; 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развитие </a:t>
            </a:r>
            <a:r>
              <a:rPr lang="ru-RU" sz="4000" b="1" dirty="0">
                <a:solidFill>
                  <a:srgbClr val="0070C0"/>
                </a:solidFill>
              </a:rPr>
              <a:t>территорий и народов Северного Кавказа в ХХ-начале </a:t>
            </a:r>
            <a:r>
              <a:rPr lang="en-US" sz="4000" b="1" dirty="0">
                <a:solidFill>
                  <a:srgbClr val="0070C0"/>
                </a:solidFill>
              </a:rPr>
              <a:t>XXI </a:t>
            </a:r>
            <a:r>
              <a:rPr lang="ru-RU" sz="4000" b="1" dirty="0">
                <a:solidFill>
                  <a:srgbClr val="0070C0"/>
                </a:solidFill>
              </a:rPr>
              <a:t>вв</a:t>
            </a:r>
            <a:r>
              <a:rPr lang="ru-RU" sz="4000" b="1" dirty="0" smtClean="0">
                <a:solidFill>
                  <a:srgbClr val="0070C0"/>
                </a:solidFill>
              </a:rPr>
              <a:t>.;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Горская АССР;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Участие чеченцев в Великой Отечественной войне, обороне Кавказа. Ханпаша Нурадилов;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Депортация населения Чечено-Ингушской АССР в 1943 г.;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Реабилитация депортированных народов;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Военно-политический кризис в Чеченской Республике и его преодоление. А.Х. Кадыров;</a:t>
            </a:r>
          </a:p>
          <a:p>
            <a:pPr algn="just">
              <a:buFont typeface="+mj-lt"/>
              <a:buAutoNum type="arabicPeriod"/>
            </a:pPr>
            <a:r>
              <a:rPr lang="ru-RU" sz="4000" b="1" dirty="0" smtClean="0">
                <a:solidFill>
                  <a:srgbClr val="0070C0"/>
                </a:solidFill>
              </a:rPr>
              <a:t>Роль Чеченской Республики в современной Российской Федерации.</a:t>
            </a:r>
          </a:p>
          <a:p>
            <a:pPr algn="just">
              <a:buFont typeface="+mj-lt"/>
              <a:buAutoNum type="arabicPeriod"/>
            </a:pPr>
            <a:endParaRPr lang="ru-RU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endParaRPr lang="ru-RU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endParaRPr lang="ru-RU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86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Крыма и Новороссии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Торкунова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с</a:t>
            </a: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тоянки первобытных людей в Крыму и Новороссии;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</a:t>
            </a: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нтичное наследие в Северном Причерноморье; греческие города-государства;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рассмотрение </a:t>
            </a: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многовековое сосуществование и взаимодействие </a:t>
            </a: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античной, византийской, славянской  </a:t>
            </a: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и тюркской цивилизаций;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взаимовлияние славянских, тюркских и финно-угорских народов;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показ 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вклад кочевников 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вывод о том, что неотъемлемыми частями кочевого сообщества, помимо кочевого скотоводства, являлись земледелие и города, городская культура;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все государства, возникшие на территории </a:t>
            </a: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Крыма, </a:t>
            </a: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были изначально многоэтничными;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скифы и их роль в истории Крыма;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Крымское ханство и основные характеристики и этапы его развития;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Русь и Крымское ханство: проблема взаимоотношений;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п</a:t>
            </a: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рисоединение Крыма к Российской империи. Образование и освоение Новороссии;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Крымская война. Оборона Севастополя;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Крым в годы Первой мировой войны, Революции 1917 г. и гражданской войны. Передача ряда территорий Новороссии в состав УССР;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Героическая оборона Севастополя в годы Великой Отечественной войны. Освобождение Крыма от оккупации;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Передача Крымской области в состав Украинской ССР в 1954 г. Юридическая неправомерность этого решения;</a:t>
            </a:r>
          </a:p>
          <a:p>
            <a:pPr algn="just">
              <a:buFont typeface="+mj-lt"/>
              <a:buAutoNum type="arabicPeriod"/>
            </a:pPr>
            <a:r>
              <a:rPr lang="ru-RU" sz="11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Воссоединение Крыма с Россией в 2014 г.</a:t>
            </a:r>
          </a:p>
          <a:p>
            <a:pPr algn="just">
              <a:buFont typeface="+mj-lt"/>
              <a:buAutoNum type="arabicPeriod"/>
            </a:pPr>
            <a:endParaRPr lang="ru-RU" sz="11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>
              <a:buFont typeface="+mj-lt"/>
              <a:buAutoNum type="arabicPeriod"/>
            </a:pPr>
            <a:endParaRPr lang="ru-RU" sz="11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11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3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Отражение вопросов истории </a:t>
            </a:r>
            <a:r>
              <a:rPr lang="ru-RU" sz="2400" b="1" i="1" dirty="0" smtClean="0">
                <a:solidFill>
                  <a:srgbClr val="FF0000"/>
                </a:solidFill>
              </a:rPr>
              <a:t>Поволжья </a:t>
            </a:r>
            <a:r>
              <a:rPr lang="ru-RU" sz="2400" b="1" i="1" dirty="0">
                <a:solidFill>
                  <a:srgbClr val="FF0000"/>
                </a:solidFill>
              </a:rPr>
              <a:t/>
            </a:r>
            <a:br>
              <a:rPr lang="ru-RU" sz="2400" b="1" i="1" dirty="0">
                <a:solidFill>
                  <a:srgbClr val="FF0000"/>
                </a:solidFill>
              </a:rPr>
            </a:br>
            <a:r>
              <a:rPr lang="ru-RU" sz="2400" b="1" i="1" dirty="0">
                <a:solidFill>
                  <a:srgbClr val="FF0000"/>
                </a:solidFill>
              </a:rPr>
              <a:t>в УМК под ред. А.В. </a:t>
            </a:r>
            <a:r>
              <a:rPr lang="ru-RU" sz="2400" b="1" i="1" dirty="0" err="1">
                <a:solidFill>
                  <a:srgbClr val="FF0000"/>
                </a:solidFill>
              </a:rPr>
              <a:t>Торкунова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рассмотрение Евразии, Восточной Европы, как целостного историко-культурного ареала многовекового  и непрерывного взаимодействия народов и государств с различными культурами и традициями;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 взаимодействие кочевого и оседлого мира; 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 многовековое сосуществование и взаимодействие славянской  и тюркской цивилизаций;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 взаимовлияние славянских, тюркских и финно-угорских народов;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показ территории России как основного региона зарождения, расцвета и угасания кочевой цивилизации в мире;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вклад кочевников в развитие экономики и культуры народов Евразии;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вывод о том, что неотъемлемыми частями кочевого сообщества, помимо кочевого скотоводства, являлись земледелие и города, городская культура;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все государства, возникшие на территории Восточной Европы, были изначально многоэтничными</a:t>
            </a:r>
            <a:r>
              <a:rPr lang="ru-RU" sz="1200" b="1" dirty="0" smtClean="0">
                <a:solidFill>
                  <a:srgbClr val="0070C0"/>
                </a:solidFill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 smtClean="0">
                <a:solidFill>
                  <a:srgbClr val="0070C0"/>
                </a:solidFill>
              </a:rPr>
              <a:t>традиционные верования, ислам, христианство, иудаизм, буддизм в истории народов Поволжья;</a:t>
            </a:r>
            <a:endParaRPr lang="ru-RU" sz="12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отказ от традиционного ранее описания кочевников как варваров, от термина «татаро-монгольское иго»;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показ Волжской </a:t>
            </a:r>
            <a:r>
              <a:rPr lang="ru-RU" sz="1200" b="1" dirty="0" err="1">
                <a:solidFill>
                  <a:srgbClr val="0070C0"/>
                </a:solidFill>
              </a:rPr>
              <a:t>Булгарии</a:t>
            </a:r>
            <a:r>
              <a:rPr lang="ru-RU" sz="1200" b="1" dirty="0">
                <a:solidFill>
                  <a:srgbClr val="0070C0"/>
                </a:solidFill>
              </a:rPr>
              <a:t> как крупнейшего в Европе центра средневекового  исламского мира</a:t>
            </a:r>
            <a:r>
              <a:rPr lang="ru-RU" sz="1200" b="1" dirty="0" smtClean="0">
                <a:solidFill>
                  <a:srgbClr val="0070C0"/>
                </a:solidFill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 smtClean="0">
                <a:solidFill>
                  <a:srgbClr val="0070C0"/>
                </a:solidFill>
              </a:rPr>
              <a:t>Золотая Орда и ее значение для развития народов Поволжья;</a:t>
            </a:r>
            <a:endParaRPr lang="ru-RU" sz="1200" b="1" dirty="0">
              <a:solidFill>
                <a:srgbClr val="0070C0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борьба на </a:t>
            </a:r>
            <a:r>
              <a:rPr lang="ru-RU" sz="1200" b="1" dirty="0" err="1">
                <a:solidFill>
                  <a:srgbClr val="0070C0"/>
                </a:solidFill>
              </a:rPr>
              <a:t>постзолотоордынском</a:t>
            </a:r>
            <a:r>
              <a:rPr lang="ru-RU" sz="1200" b="1" dirty="0">
                <a:solidFill>
                  <a:srgbClr val="0070C0"/>
                </a:solidFill>
              </a:rPr>
              <a:t> пространстве за первенство на востоке Восточной Европы и завоевание Московским государством </a:t>
            </a:r>
            <a:r>
              <a:rPr lang="ru-RU" sz="1200" b="1" dirty="0" smtClean="0">
                <a:solidFill>
                  <a:srgbClr val="0070C0"/>
                </a:solidFill>
              </a:rPr>
              <a:t>Казанского, </a:t>
            </a:r>
            <a:r>
              <a:rPr lang="ru-RU" sz="1200" b="1" dirty="0">
                <a:solidFill>
                  <a:srgbClr val="0070C0"/>
                </a:solidFill>
              </a:rPr>
              <a:t>Астраханского, Сибирского ханств показаны как победа оседлой цивилизации над кочевой;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снятие положения о </a:t>
            </a:r>
            <a:r>
              <a:rPr lang="tt-RU" sz="1200" b="1" dirty="0">
                <a:solidFill>
                  <a:srgbClr val="0070C0"/>
                </a:solidFill>
              </a:rPr>
              <a:t>враждебности, односторонней агрессивности </a:t>
            </a:r>
            <a:r>
              <a:rPr lang="ru-RU" sz="1200" b="1" dirty="0">
                <a:solidFill>
                  <a:srgbClr val="0070C0"/>
                </a:solidFill>
              </a:rPr>
              <a:t>Казанского ханства по отношению к Московскому государству;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показ тюрко-татарских и финно-угорских народов государствообразующими этническими группами современной России;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введение специальных разделов, показывающих особенности культуры и повседневной жизни </a:t>
            </a:r>
            <a:r>
              <a:rPr lang="ru-RU" sz="1200" b="1" dirty="0" smtClean="0">
                <a:solidFill>
                  <a:srgbClr val="0070C0"/>
                </a:solidFill>
              </a:rPr>
              <a:t>народов Поволжья </a:t>
            </a:r>
            <a:r>
              <a:rPr lang="ru-RU" sz="1200" b="1" dirty="0">
                <a:solidFill>
                  <a:srgbClr val="0070C0"/>
                </a:solidFill>
              </a:rPr>
              <a:t>и других народов </a:t>
            </a:r>
            <a:r>
              <a:rPr lang="ru-RU" sz="1200" b="1" dirty="0" smtClean="0">
                <a:solidFill>
                  <a:srgbClr val="0070C0"/>
                </a:solidFill>
              </a:rPr>
              <a:t>России;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р</a:t>
            </a:r>
            <a:r>
              <a:rPr lang="ru-RU" sz="1200" b="1" dirty="0" smtClean="0">
                <a:solidFill>
                  <a:srgbClr val="0070C0"/>
                </a:solidFill>
              </a:rPr>
              <a:t>оль Поволжья в преодолении Смуты начала </a:t>
            </a:r>
            <a:r>
              <a:rPr lang="en-US" sz="1200" b="1" dirty="0" smtClean="0">
                <a:solidFill>
                  <a:srgbClr val="0070C0"/>
                </a:solidFill>
              </a:rPr>
              <a:t>XVII </a:t>
            </a:r>
            <a:r>
              <a:rPr lang="ru-RU" sz="1200" b="1" dirty="0" smtClean="0">
                <a:solidFill>
                  <a:srgbClr val="0070C0"/>
                </a:solidFill>
              </a:rPr>
              <a:t>в.;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н</a:t>
            </a:r>
            <a:r>
              <a:rPr lang="ru-RU" sz="1200" b="1" dirty="0" smtClean="0">
                <a:solidFill>
                  <a:srgbClr val="0070C0"/>
                </a:solidFill>
              </a:rPr>
              <a:t>ароды Поволжья в Отечественной войне 1812 г., Первой мировой войне, Великой Отечественной войне;</a:t>
            </a:r>
          </a:p>
          <a:p>
            <a:pPr algn="just">
              <a:buFont typeface="+mj-lt"/>
              <a:buAutoNum type="arabicPeriod"/>
            </a:pPr>
            <a:r>
              <a:rPr lang="ru-RU" sz="1200" b="1" dirty="0">
                <a:solidFill>
                  <a:srgbClr val="0070C0"/>
                </a:solidFill>
              </a:rPr>
              <a:t>в</a:t>
            </a:r>
            <a:r>
              <a:rPr lang="ru-RU" sz="1200" b="1" dirty="0" smtClean="0">
                <a:solidFill>
                  <a:srgbClr val="0070C0"/>
                </a:solidFill>
              </a:rPr>
              <a:t>клад народов Поволжья в развитие современной России.</a:t>
            </a:r>
          </a:p>
          <a:p>
            <a:pPr algn="just">
              <a:buFont typeface="+mj-lt"/>
              <a:buAutoNum type="arabicPeriod"/>
            </a:pPr>
            <a:endParaRPr lang="ru-RU" sz="1200" b="1" dirty="0">
              <a:solidFill>
                <a:srgbClr val="0070C0"/>
              </a:solidFill>
            </a:endParaRPr>
          </a:p>
          <a:p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232657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2154</Words>
  <Application>Microsoft Office PowerPoint</Application>
  <PresentationFormat>Экран (4:3)</PresentationFormat>
  <Paragraphs>206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Предложения историков Татарстана, включенные в учебники  под ред. академика А.В. Торкунова  (благодарим проф. И.К. Загидуллина и др. коллег)</vt:lpstr>
      <vt:lpstr>Отражение вопросов истории Северного Кавказа  в УМК под ред. А.В. Торкунова</vt:lpstr>
      <vt:lpstr>Отражение вопросов истории Сибири  в УМК под ред. А.В. Торкунова</vt:lpstr>
      <vt:lpstr>Отражение вопросов истории Дальнего Востока  в УМК под ред. А.В. Торкунова</vt:lpstr>
      <vt:lpstr>Отражение вопросов истории Урала  в УМК под ред. А.В. Торкунова</vt:lpstr>
      <vt:lpstr>Отражение вопросов истории российского Севера  в УМК под ред. А.В. Торкунова</vt:lpstr>
      <vt:lpstr>Отражение вопросов истории Чеченской Республики  в УМК под ред. А.В. Торкунова</vt:lpstr>
      <vt:lpstr>Отражение вопросов истории Крыма и Новороссии  в УМК под ред. А.В. Торкунова</vt:lpstr>
      <vt:lpstr>Отражение вопросов истории Поволжья  в УМК под ред. А.В. Торкунова</vt:lpstr>
      <vt:lpstr>Отражение вопросов истории Северо-Запада России  в УМК под ред. А.В. Торкунова</vt:lpstr>
      <vt:lpstr>Вопросы истории Дагестана,  включенные в учебники  под ред. академика А.В. Торкунова  </vt:lpstr>
      <vt:lpstr>Отражение вопросов истории  Калининградской области  в УМК под ред. А.В. Торкунова</vt:lpstr>
    </vt:vector>
  </TitlesOfParts>
  <Company>prosw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Предложения историков Татарстана, включенные в учебники  под ред. академика А.В. Торкунова</dc:title>
  <dc:creator>Пользователь Windows</dc:creator>
  <cp:lastModifiedBy>Sergeev, Vladimir</cp:lastModifiedBy>
  <cp:revision>28</cp:revision>
  <dcterms:created xsi:type="dcterms:W3CDTF">2015-07-23T09:03:26Z</dcterms:created>
  <dcterms:modified xsi:type="dcterms:W3CDTF">2015-08-14T12:52:14Z</dcterms:modified>
</cp:coreProperties>
</file>