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9" r:id="rId5"/>
    <p:sldId id="276" r:id="rId6"/>
    <p:sldId id="288" r:id="rId7"/>
    <p:sldId id="290" r:id="rId8"/>
    <p:sldId id="291" r:id="rId9"/>
    <p:sldId id="292" r:id="rId10"/>
    <p:sldId id="293" r:id="rId11"/>
    <p:sldId id="294" r:id="rId12"/>
    <p:sldId id="289" r:id="rId13"/>
    <p:sldId id="283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Результаты ОГЭ (русский язык)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43494603024668"/>
          <c:y val="8.4140297780667977E-2"/>
          <c:w val="0.81294720606901449"/>
          <c:h val="0.6483677461806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Лист1!$K$4</c:f>
              <c:strCache>
                <c:ptCount val="1"/>
                <c:pt idx="0">
                  <c:v>" % 2" (2019)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Лист1!$K$5:$K$30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31.3</c:v>
                </c:pt>
                <c:pt idx="3">
                  <c:v>11.1</c:v>
                </c:pt>
                <c:pt idx="4">
                  <c:v>15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9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1.9</c:v>
                </c:pt>
                <c:pt idx="14">
                  <c:v>15.8</c:v>
                </c:pt>
                <c:pt idx="15">
                  <c:v>18.2</c:v>
                </c:pt>
                <c:pt idx="16">
                  <c:v>18.2</c:v>
                </c:pt>
                <c:pt idx="17">
                  <c:v>8.3000000000000007</c:v>
                </c:pt>
                <c:pt idx="18">
                  <c:v>5.9</c:v>
                </c:pt>
                <c:pt idx="19">
                  <c:v>2.7</c:v>
                </c:pt>
                <c:pt idx="20">
                  <c:v>12.2</c:v>
                </c:pt>
                <c:pt idx="21">
                  <c:v>7.1</c:v>
                </c:pt>
                <c:pt idx="22">
                  <c:v>25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Лист1!$M$4</c:f>
              <c:strCache>
                <c:ptCount val="1"/>
                <c:pt idx="0">
                  <c:v>" % 2" (2020)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Лист1!$M$5:$M$30</c:f>
              <c:numCache>
                <c:formatCode>General</c:formatCode>
                <c:ptCount val="26"/>
                <c:pt idx="0">
                  <c:v>0</c:v>
                </c:pt>
                <c:pt idx="2">
                  <c:v>12.5</c:v>
                </c:pt>
                <c:pt idx="3">
                  <c:v>50</c:v>
                </c:pt>
                <c:pt idx="4">
                  <c:v>80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16.3</c:v>
                </c:pt>
                <c:pt idx="14">
                  <c:v>29.2</c:v>
                </c:pt>
                <c:pt idx="15">
                  <c:v>57.1</c:v>
                </c:pt>
                <c:pt idx="17">
                  <c:v>0</c:v>
                </c:pt>
                <c:pt idx="18">
                  <c:v>0</c:v>
                </c:pt>
                <c:pt idx="19">
                  <c:v>34.9</c:v>
                </c:pt>
                <c:pt idx="20">
                  <c:v>2.7</c:v>
                </c:pt>
                <c:pt idx="21">
                  <c:v>40</c:v>
                </c:pt>
                <c:pt idx="22">
                  <c:v>0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Лист1!$O$4</c:f>
              <c:strCache>
                <c:ptCount val="1"/>
                <c:pt idx="0">
                  <c:v>" % 2" (2021)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Лист1!$O$5:$O$30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7.41</c:v>
                </c:pt>
                <c:pt idx="3">
                  <c:v>0</c:v>
                </c:pt>
                <c:pt idx="4">
                  <c:v>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9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1.06</c:v>
                </c:pt>
                <c:pt idx="14">
                  <c:v>16.850000000000001</c:v>
                </c:pt>
                <c:pt idx="15">
                  <c:v>5</c:v>
                </c:pt>
                <c:pt idx="16">
                  <c:v>40</c:v>
                </c:pt>
                <c:pt idx="17">
                  <c:v>18.18</c:v>
                </c:pt>
                <c:pt idx="18">
                  <c:v>23.08</c:v>
                </c:pt>
                <c:pt idx="19">
                  <c:v>12.7</c:v>
                </c:pt>
                <c:pt idx="20">
                  <c:v>0</c:v>
                </c:pt>
                <c:pt idx="21">
                  <c:v>20</c:v>
                </c:pt>
                <c:pt idx="22">
                  <c:v>0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826048"/>
        <c:axId val="105076352"/>
      </c:barChart>
      <c:catAx>
        <c:axId val="13382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076352"/>
        <c:crosses val="autoZero"/>
        <c:auto val="1"/>
        <c:lblAlgn val="ctr"/>
        <c:lblOffset val="100"/>
        <c:noMultiLvlLbl val="0"/>
      </c:catAx>
      <c:valAx>
        <c:axId val="10507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26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ОГЭ (математика)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808909658760243E-2"/>
          <c:y val="0.10727227688586904"/>
          <c:w val="0.84443928784250477"/>
          <c:h val="0.6185508361209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" % 2" (2019)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Лист1!$E$5:$E$30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11</c:v>
                </c:pt>
                <c:pt idx="4">
                  <c:v>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9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7.3</c:v>
                </c:pt>
                <c:pt idx="14">
                  <c:v>11</c:v>
                </c:pt>
                <c:pt idx="15">
                  <c:v>0</c:v>
                </c:pt>
                <c:pt idx="16">
                  <c:v>31</c:v>
                </c:pt>
                <c:pt idx="17">
                  <c:v>42</c:v>
                </c:pt>
                <c:pt idx="18">
                  <c:v>33</c:v>
                </c:pt>
                <c:pt idx="19">
                  <c:v>5.3</c:v>
                </c:pt>
                <c:pt idx="20">
                  <c:v>4.8</c:v>
                </c:pt>
                <c:pt idx="21">
                  <c:v>7.1</c:v>
                </c:pt>
                <c:pt idx="22">
                  <c:v>25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Лист1!$G$4</c:f>
              <c:strCache>
                <c:ptCount val="1"/>
                <c:pt idx="0">
                  <c:v>" % 2" (2020)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Лист1!$G$5:$G$30</c:f>
              <c:numCache>
                <c:formatCode>General</c:formatCode>
                <c:ptCount val="26"/>
                <c:pt idx="0">
                  <c:v>0</c:v>
                </c:pt>
                <c:pt idx="2">
                  <c:v>25</c:v>
                </c:pt>
                <c:pt idx="3">
                  <c:v>50</c:v>
                </c:pt>
                <c:pt idx="4">
                  <c:v>60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41.7</c:v>
                </c:pt>
                <c:pt idx="14">
                  <c:v>62.5</c:v>
                </c:pt>
                <c:pt idx="15">
                  <c:v>42.9</c:v>
                </c:pt>
                <c:pt idx="17">
                  <c:v>0</c:v>
                </c:pt>
                <c:pt idx="18">
                  <c:v>0</c:v>
                </c:pt>
                <c:pt idx="19">
                  <c:v>46.5</c:v>
                </c:pt>
                <c:pt idx="20">
                  <c:v>56.8</c:v>
                </c:pt>
                <c:pt idx="21">
                  <c:v>40</c:v>
                </c:pt>
                <c:pt idx="22">
                  <c:v>33.299999999999997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Лист1!$I$4</c:f>
              <c:strCache>
                <c:ptCount val="1"/>
                <c:pt idx="0">
                  <c:v>" % 2" (2021)</c:v>
                </c:pt>
              </c:strCache>
            </c:strRef>
          </c:tx>
          <c:invertIfNegative val="0"/>
          <c:cat>
            <c:strRef>
              <c:f>Лист1!$D$5:$D$30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Лист1!$I$5:$I$30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3.85</c:v>
                </c:pt>
                <c:pt idx="3">
                  <c:v>0</c:v>
                </c:pt>
                <c:pt idx="4">
                  <c:v>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9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5.43</c:v>
                </c:pt>
                <c:pt idx="14">
                  <c:v>16.670000000000002</c:v>
                </c:pt>
                <c:pt idx="15">
                  <c:v>5.26</c:v>
                </c:pt>
                <c:pt idx="16">
                  <c:v>40</c:v>
                </c:pt>
                <c:pt idx="17">
                  <c:v>0</c:v>
                </c:pt>
                <c:pt idx="18">
                  <c:v>23.08</c:v>
                </c:pt>
                <c:pt idx="19">
                  <c:v>11.11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097280"/>
        <c:axId val="57961280"/>
      </c:barChart>
      <c:catAx>
        <c:axId val="6409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961280"/>
        <c:crosses val="autoZero"/>
        <c:auto val="1"/>
        <c:lblAlgn val="ctr"/>
        <c:lblOffset val="100"/>
        <c:noMultiLvlLbl val="0"/>
      </c:catAx>
      <c:valAx>
        <c:axId val="5796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9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>
                <a:effectLst/>
              </a:rPr>
              <a:t>Результаты ЕГЭ по русскому языку </a:t>
            </a:r>
            <a:r>
              <a:rPr lang="ru-RU" sz="1800" b="1" i="0" baseline="0" dirty="0" smtClean="0">
                <a:effectLst/>
              </a:rPr>
              <a:t>(средний балл) школ-участниц </a:t>
            </a:r>
            <a:r>
              <a:rPr lang="ru-RU" sz="1800" b="1" i="0" baseline="0" dirty="0">
                <a:effectLst/>
              </a:rPr>
              <a:t>проекта 500</a:t>
            </a:r>
            <a:r>
              <a:rPr lang="ru-RU" sz="1800" b="1" i="0" baseline="0" dirty="0" smtClean="0">
                <a:effectLst/>
              </a:rPr>
              <a:t>+</a:t>
            </a:r>
            <a:endParaRPr lang="ru-RU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'[Показатели Рус Мат 79 (54) ОО 500+.xlsx]ЕГЭ 500+ РЯ'!$C$2:$C$4</c:f>
              <c:strCache>
                <c:ptCount val="1"/>
                <c:pt idx="0">
                  <c:v>2019 г. 1_Русский язык Сред. балл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'[Показатели Рус Мат 79 (54) ОО 500+.xlsx]ЕГЭ 500+ РЯ'!$B$5:$B$25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РЯ'!$C$5:$C$25</c:f>
              <c:numCache>
                <c:formatCode>0.0</c:formatCode>
                <c:ptCount val="21"/>
                <c:pt idx="0">
                  <c:v>72.5</c:v>
                </c:pt>
                <c:pt idx="1">
                  <c:v>59.478260869565219</c:v>
                </c:pt>
                <c:pt idx="2">
                  <c:v>50.625</c:v>
                </c:pt>
                <c:pt idx="3">
                  <c:v>59.25</c:v>
                </c:pt>
                <c:pt idx="4">
                  <c:v>47.18181818181818</c:v>
                </c:pt>
                <c:pt idx="5">
                  <c:v>59.5</c:v>
                </c:pt>
                <c:pt idx="6">
                  <c:v>52</c:v>
                </c:pt>
                <c:pt idx="7">
                  <c:v>59.722222222222221</c:v>
                </c:pt>
                <c:pt idx="8">
                  <c:v>48.733333333333334</c:v>
                </c:pt>
                <c:pt idx="9">
                  <c:v>59.125</c:v>
                </c:pt>
                <c:pt idx="10">
                  <c:v>62.625</c:v>
                </c:pt>
                <c:pt idx="11">
                  <c:v>59</c:v>
                </c:pt>
                <c:pt idx="12">
                  <c:v>58.363636363636367</c:v>
                </c:pt>
                <c:pt idx="13">
                  <c:v>61.764705882352942</c:v>
                </c:pt>
                <c:pt idx="14">
                  <c:v>60.666666666666664</c:v>
                </c:pt>
                <c:pt idx="15">
                  <c:v>61</c:v>
                </c:pt>
                <c:pt idx="16">
                  <c:v>61.186046511627907</c:v>
                </c:pt>
                <c:pt idx="17">
                  <c:v>58.275862068965516</c:v>
                </c:pt>
                <c:pt idx="18">
                  <c:v>43.625</c:v>
                </c:pt>
                <c:pt idx="19">
                  <c:v>53.25</c:v>
                </c:pt>
                <c:pt idx="20">
                  <c:v>46.666666666666664</c:v>
                </c:pt>
              </c:numCache>
            </c:numRef>
          </c:val>
        </c:ser>
        <c:ser>
          <c:idx val="1"/>
          <c:order val="1"/>
          <c:tx>
            <c:strRef>
              <c:f>'[Показатели Рус Мат 79 (54) ОО 500+.xlsx]ЕГЭ 500+ РЯ'!$D$2:$D$4</c:f>
              <c:strCache>
                <c:ptCount val="1"/>
                <c:pt idx="0">
                  <c:v>2020 г. 1_Русский язык Сред. балл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'[Показатели Рус Мат 79 (54) ОО 500+.xlsx]ЕГЭ 500+ РЯ'!$B$5:$B$25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РЯ'!$D$5:$D$25</c:f>
              <c:numCache>
                <c:formatCode>0.0</c:formatCode>
                <c:ptCount val="21"/>
                <c:pt idx="0">
                  <c:v>70.531914893617028</c:v>
                </c:pt>
                <c:pt idx="1">
                  <c:v>58.4</c:v>
                </c:pt>
                <c:pt idx="2">
                  <c:v>56.666666666666664</c:v>
                </c:pt>
                <c:pt idx="3">
                  <c:v>48.545454545454547</c:v>
                </c:pt>
                <c:pt idx="4">
                  <c:v>49.928571428571431</c:v>
                </c:pt>
                <c:pt idx="5">
                  <c:v>0</c:v>
                </c:pt>
                <c:pt idx="6">
                  <c:v>52</c:v>
                </c:pt>
                <c:pt idx="7">
                  <c:v>59.342857142857142</c:v>
                </c:pt>
                <c:pt idx="8">
                  <c:v>66.900000000000006</c:v>
                </c:pt>
                <c:pt idx="9">
                  <c:v>47.777777777777779</c:v>
                </c:pt>
                <c:pt idx="10">
                  <c:v>56.46153846153846</c:v>
                </c:pt>
                <c:pt idx="11">
                  <c:v>40</c:v>
                </c:pt>
                <c:pt idx="12">
                  <c:v>59.875</c:v>
                </c:pt>
                <c:pt idx="13">
                  <c:v>61.8</c:v>
                </c:pt>
                <c:pt idx="14">
                  <c:v>0</c:v>
                </c:pt>
                <c:pt idx="15">
                  <c:v>76.75</c:v>
                </c:pt>
                <c:pt idx="16">
                  <c:v>58.2</c:v>
                </c:pt>
                <c:pt idx="17">
                  <c:v>60.222222222222221</c:v>
                </c:pt>
                <c:pt idx="18">
                  <c:v>43</c:v>
                </c:pt>
                <c:pt idx="19">
                  <c:v>57.5</c:v>
                </c:pt>
                <c:pt idx="20">
                  <c:v>62.333333333333336</c:v>
                </c:pt>
              </c:numCache>
            </c:numRef>
          </c:val>
        </c:ser>
        <c:ser>
          <c:idx val="2"/>
          <c:order val="2"/>
          <c:tx>
            <c:strRef>
              <c:f>'[Показатели Рус Мат 79 (54) ОО 500+.xlsx]ЕГЭ 500+ РЯ'!$E$2:$E$4</c:f>
              <c:strCache>
                <c:ptCount val="1"/>
                <c:pt idx="0">
                  <c:v>2021 г. 1_Русский язык Сред.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'[Показатели Рус Мат 79 (54) ОО 500+.xlsx]ЕГЭ 500+ РЯ'!$B$5:$B$25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РЯ'!$E$5:$E$25</c:f>
              <c:numCache>
                <c:formatCode>0.0</c:formatCode>
                <c:ptCount val="21"/>
                <c:pt idx="0">
                  <c:v>75.530612244897952</c:v>
                </c:pt>
                <c:pt idx="1">
                  <c:v>54.478260869565219</c:v>
                </c:pt>
                <c:pt idx="2">
                  <c:v>80.5</c:v>
                </c:pt>
                <c:pt idx="3">
                  <c:v>40</c:v>
                </c:pt>
                <c:pt idx="4">
                  <c:v>43</c:v>
                </c:pt>
                <c:pt idx="5">
                  <c:v>36.4</c:v>
                </c:pt>
                <c:pt idx="6">
                  <c:v>62</c:v>
                </c:pt>
                <c:pt idx="7">
                  <c:v>60</c:v>
                </c:pt>
                <c:pt idx="8">
                  <c:v>61.444444444444443</c:v>
                </c:pt>
                <c:pt idx="9">
                  <c:v>66</c:v>
                </c:pt>
                <c:pt idx="10">
                  <c:v>65.666666666666671</c:v>
                </c:pt>
                <c:pt idx="11">
                  <c:v>0</c:v>
                </c:pt>
                <c:pt idx="12">
                  <c:v>0</c:v>
                </c:pt>
                <c:pt idx="13">
                  <c:v>69.090909090909093</c:v>
                </c:pt>
                <c:pt idx="14">
                  <c:v>73</c:v>
                </c:pt>
                <c:pt idx="15">
                  <c:v>71</c:v>
                </c:pt>
                <c:pt idx="16">
                  <c:v>60.583333333333336</c:v>
                </c:pt>
                <c:pt idx="17">
                  <c:v>61.695652173913047</c:v>
                </c:pt>
                <c:pt idx="18">
                  <c:v>51.333333333333336</c:v>
                </c:pt>
                <c:pt idx="19">
                  <c:v>56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18496"/>
        <c:axId val="57964736"/>
      </c:barChart>
      <c:catAx>
        <c:axId val="6461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57964736"/>
        <c:crosses val="autoZero"/>
        <c:auto val="1"/>
        <c:lblAlgn val="ctr"/>
        <c:lblOffset val="100"/>
        <c:noMultiLvlLbl val="0"/>
      </c:catAx>
      <c:valAx>
        <c:axId val="57964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461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ЕГЭ </a:t>
            </a:r>
            <a:r>
              <a:rPr lang="ru-RU" sz="1800" b="1" i="0" baseline="0" dirty="0" smtClean="0">
                <a:effectLst/>
              </a:rPr>
              <a:t>(средний бал) </a:t>
            </a:r>
            <a:endParaRPr lang="ru-RU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</a:t>
            </a:r>
            <a:r>
              <a:rPr lang="ru-RU" baseline="0" dirty="0" smtClean="0"/>
              <a:t> математике (</a:t>
            </a:r>
            <a:r>
              <a:rPr lang="ru-RU" baseline="0" dirty="0" err="1" smtClean="0"/>
              <a:t>пофильный</a:t>
            </a:r>
            <a:r>
              <a:rPr lang="ru-RU" baseline="0" dirty="0" smtClean="0"/>
              <a:t> </a:t>
            </a:r>
            <a:r>
              <a:rPr lang="ru-RU" baseline="0" dirty="0"/>
              <a:t>уровень</a:t>
            </a:r>
            <a:r>
              <a:rPr lang="ru-RU" baseline="0" dirty="0" smtClean="0"/>
              <a:t>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r>
              <a:rPr lang="ru-RU" dirty="0"/>
              <a:t>школ-участниц</a:t>
            </a:r>
            <a:r>
              <a:rPr lang="ru-RU" baseline="0" dirty="0"/>
              <a:t> проекта 500+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'[Показатели Рус Мат 79 (54) ОО 500+.xlsx]ЕГЭ 500+ М'!$C$2:$C$4</c:f>
              <c:strCache>
                <c:ptCount val="1"/>
                <c:pt idx="0">
                  <c:v>2019 г. 2_Математ проф Сред.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'[Показатели Рус Мат 79 (54) ОО 500+.xlsx]ЕГЭ 500+ М'!$B$5:$B$25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М'!$C$5:$C$25</c:f>
              <c:numCache>
                <c:formatCode>0.0</c:formatCode>
                <c:ptCount val="21"/>
                <c:pt idx="0">
                  <c:v>50.571428571428569</c:v>
                </c:pt>
                <c:pt idx="1">
                  <c:v>49.333333333333336</c:v>
                </c:pt>
                <c:pt idx="2">
                  <c:v>37.4</c:v>
                </c:pt>
                <c:pt idx="3">
                  <c:v>44.5</c:v>
                </c:pt>
                <c:pt idx="4">
                  <c:v>38.666666666666664</c:v>
                </c:pt>
                <c:pt idx="5">
                  <c:v>45</c:v>
                </c:pt>
                <c:pt idx="6">
                  <c:v>47.5</c:v>
                </c:pt>
                <c:pt idx="7">
                  <c:v>59</c:v>
                </c:pt>
                <c:pt idx="8">
                  <c:v>33.888888888888886</c:v>
                </c:pt>
                <c:pt idx="9">
                  <c:v>47.75</c:v>
                </c:pt>
                <c:pt idx="10">
                  <c:v>43.4</c:v>
                </c:pt>
                <c:pt idx="11">
                  <c:v>0</c:v>
                </c:pt>
                <c:pt idx="12">
                  <c:v>44.666666666666664</c:v>
                </c:pt>
                <c:pt idx="13">
                  <c:v>37.6</c:v>
                </c:pt>
                <c:pt idx="14">
                  <c:v>37</c:v>
                </c:pt>
                <c:pt idx="15">
                  <c:v>69.5</c:v>
                </c:pt>
                <c:pt idx="16">
                  <c:v>49.333333333333336</c:v>
                </c:pt>
                <c:pt idx="17">
                  <c:v>45</c:v>
                </c:pt>
                <c:pt idx="18">
                  <c:v>33</c:v>
                </c:pt>
                <c:pt idx="19">
                  <c:v>25.888888888888889</c:v>
                </c:pt>
                <c:pt idx="20">
                  <c:v>27</c:v>
                </c:pt>
              </c:numCache>
            </c:numRef>
          </c:val>
        </c:ser>
        <c:ser>
          <c:idx val="1"/>
          <c:order val="1"/>
          <c:tx>
            <c:strRef>
              <c:f>'[Показатели Рус Мат 79 (54) ОО 500+.xlsx]ЕГЭ 500+ М'!$D$2:$D$4</c:f>
              <c:strCache>
                <c:ptCount val="1"/>
                <c:pt idx="0">
                  <c:v>2020 г. 2_Математ проф Сред. балл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'[Показатели Рус Мат 79 (54) ОО 500+.xlsx]ЕГЭ 500+ М'!$B$5:$B$25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М'!$D$5:$D$25</c:f>
              <c:numCache>
                <c:formatCode>0.0</c:formatCode>
                <c:ptCount val="21"/>
                <c:pt idx="0">
                  <c:v>53</c:v>
                </c:pt>
                <c:pt idx="1">
                  <c:v>41.333333333333336</c:v>
                </c:pt>
                <c:pt idx="2">
                  <c:v>0</c:v>
                </c:pt>
                <c:pt idx="3">
                  <c:v>47.2</c:v>
                </c:pt>
                <c:pt idx="4">
                  <c:v>19.833333333333332</c:v>
                </c:pt>
                <c:pt idx="5">
                  <c:v>0</c:v>
                </c:pt>
                <c:pt idx="6">
                  <c:v>56.5</c:v>
                </c:pt>
                <c:pt idx="7">
                  <c:v>41.81818181818182</c:v>
                </c:pt>
                <c:pt idx="8">
                  <c:v>34.666666666666664</c:v>
                </c:pt>
                <c:pt idx="9">
                  <c:v>23</c:v>
                </c:pt>
                <c:pt idx="10">
                  <c:v>35.714285714285715</c:v>
                </c:pt>
                <c:pt idx="11">
                  <c:v>18</c:v>
                </c:pt>
                <c:pt idx="12">
                  <c:v>29.5</c:v>
                </c:pt>
                <c:pt idx="13">
                  <c:v>31.666666666666668</c:v>
                </c:pt>
                <c:pt idx="14">
                  <c:v>0</c:v>
                </c:pt>
                <c:pt idx="15">
                  <c:v>56</c:v>
                </c:pt>
                <c:pt idx="16">
                  <c:v>29.454545454545453</c:v>
                </c:pt>
                <c:pt idx="17">
                  <c:v>44.1</c:v>
                </c:pt>
                <c:pt idx="18">
                  <c:v>38.5</c:v>
                </c:pt>
                <c:pt idx="19">
                  <c:v>44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'[Показатели Рус Мат 79 (54) ОО 500+.xlsx]ЕГЭ 500+ М'!$E$2:$E$4</c:f>
              <c:strCache>
                <c:ptCount val="1"/>
                <c:pt idx="0">
                  <c:v>2021 г. 2_Математ проф Сред. балл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'[Показатели Рус Мат 79 (54) ОО 500+.xlsx]ЕГЭ 500+ М'!$B$5:$B$25</c:f>
              <c:strCache>
                <c:ptCount val="21"/>
                <c:pt idx="0">
                  <c:v>МБОУ СОШ №22</c:v>
                </c:pt>
                <c:pt idx="1">
                  <c:v>МБОУ СОШ №40</c:v>
                </c:pt>
                <c:pt idx="2">
                  <c:v>МБОУ СОШ с.Балта</c:v>
                </c:pt>
                <c:pt idx="3">
                  <c:v>МКОУ СОШ с.Дзуарикау</c:v>
                </c:pt>
                <c:pt idx="4">
                  <c:v>МБОУ СОШ №2 г.Ардон</c:v>
                </c:pt>
                <c:pt idx="5">
                  <c:v>МБОУ СОШ с.Нарт</c:v>
                </c:pt>
                <c:pt idx="6">
                  <c:v>МБОУ СОШ с.Красногор</c:v>
                </c:pt>
                <c:pt idx="7">
                  <c:v>МКОУ СОШ №2 г.Дигора</c:v>
                </c:pt>
                <c:pt idx="8">
                  <c:v>МКОУ СОШ с.Карман</c:v>
                </c:pt>
                <c:pt idx="9">
                  <c:v>МКОУ СОШ №1 с.Чикола</c:v>
                </c:pt>
                <c:pt idx="10">
                  <c:v>МКОУ СОШ с.Лескен</c:v>
                </c:pt>
                <c:pt idx="11">
                  <c:v>МКОУ СОШ с.Хазнидон</c:v>
                </c:pt>
                <c:pt idx="12">
                  <c:v>МКОУ СОШ №1 с.Эльхотово</c:v>
                </c:pt>
                <c:pt idx="13">
                  <c:v>МКОУ СОШ с.Карджин</c:v>
                </c:pt>
                <c:pt idx="14">
                  <c:v>МБОУ СОШ с.Предгорное</c:v>
                </c:pt>
                <c:pt idx="15">
                  <c:v>МБОУ СОШ п.Притеречный</c:v>
                </c:pt>
                <c:pt idx="16">
                  <c:v>МКОУ СОШ №4 г.Беслан</c:v>
                </c:pt>
                <c:pt idx="17">
                  <c:v>МКОУ СОШ №6 г.Беслан</c:v>
                </c:pt>
                <c:pt idx="18">
                  <c:v>МКОУ СОШ с.Брут</c:v>
                </c:pt>
                <c:pt idx="19">
                  <c:v>МБОУ СОШ №1 с.Ногир</c:v>
                </c:pt>
                <c:pt idx="20">
                  <c:v>МБОУ СОШ  с. Новое</c:v>
                </c:pt>
              </c:strCache>
            </c:strRef>
          </c:cat>
          <c:val>
            <c:numRef>
              <c:f>'[Показатели Рус Мат 79 (54) ОО 500+.xlsx]ЕГЭ 500+ М'!$E$5:$E$25</c:f>
              <c:numCache>
                <c:formatCode>0.0</c:formatCode>
                <c:ptCount val="21"/>
                <c:pt idx="0">
                  <c:v>52.722222222222221</c:v>
                </c:pt>
                <c:pt idx="1">
                  <c:v>49.875</c:v>
                </c:pt>
                <c:pt idx="2">
                  <c:v>39</c:v>
                </c:pt>
                <c:pt idx="3">
                  <c:v>0</c:v>
                </c:pt>
                <c:pt idx="4">
                  <c:v>62</c:v>
                </c:pt>
                <c:pt idx="5">
                  <c:v>17</c:v>
                </c:pt>
                <c:pt idx="6">
                  <c:v>0</c:v>
                </c:pt>
                <c:pt idx="7">
                  <c:v>66</c:v>
                </c:pt>
                <c:pt idx="8">
                  <c:v>25</c:v>
                </c:pt>
                <c:pt idx="9">
                  <c:v>42.4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52.6</c:v>
                </c:pt>
                <c:pt idx="14">
                  <c:v>0</c:v>
                </c:pt>
                <c:pt idx="15">
                  <c:v>56</c:v>
                </c:pt>
                <c:pt idx="16">
                  <c:v>40.700000000000003</c:v>
                </c:pt>
                <c:pt idx="17">
                  <c:v>54.142857142857146</c:v>
                </c:pt>
                <c:pt idx="18">
                  <c:v>33</c:v>
                </c:pt>
                <c:pt idx="19">
                  <c:v>56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25024"/>
        <c:axId val="67305472"/>
      </c:barChart>
      <c:catAx>
        <c:axId val="13382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67305472"/>
        <c:crosses val="autoZero"/>
        <c:auto val="1"/>
        <c:lblAlgn val="ctr"/>
        <c:lblOffset val="100"/>
        <c:noMultiLvlLbl val="0"/>
      </c:catAx>
      <c:valAx>
        <c:axId val="67305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382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Анализ результатов ЕГЭ (русский язык)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ЕГЭ!$H$3</c:f>
              <c:strCache>
                <c:ptCount val="1"/>
                <c:pt idx="0">
                  <c:v>" % 2" (2019)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ЕГЭ!$H$4:$H$29</c:f>
              <c:numCache>
                <c:formatCode>General</c:formatCode>
                <c:ptCount val="26"/>
                <c:pt idx="0">
                  <c:v>9.1</c:v>
                </c:pt>
                <c:pt idx="2">
                  <c:v>18.2</c:v>
                </c:pt>
                <c:pt idx="3">
                  <c:v>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8.6</c:v>
                </c:pt>
                <c:pt idx="14">
                  <c:v>3.8</c:v>
                </c:pt>
                <c:pt idx="15">
                  <c:v>22.6</c:v>
                </c:pt>
                <c:pt idx="17">
                  <c:v>0</c:v>
                </c:pt>
                <c:pt idx="18">
                  <c:v>19.2</c:v>
                </c:pt>
                <c:pt idx="19">
                  <c:v>0</c:v>
                </c:pt>
                <c:pt idx="20">
                  <c:v>0</c:v>
                </c:pt>
                <c:pt idx="21">
                  <c:v>21.4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ЕГЭ!$J$3</c:f>
              <c:strCache>
                <c:ptCount val="1"/>
                <c:pt idx="0">
                  <c:v>" % 2" (2020)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ЕГЭ!$J$4:$J$29</c:f>
              <c:numCache>
                <c:formatCode>General</c:formatCode>
                <c:ptCount val="26"/>
                <c:pt idx="0">
                  <c:v>25</c:v>
                </c:pt>
                <c:pt idx="2">
                  <c:v>28.6</c:v>
                </c:pt>
                <c:pt idx="5" formatCode="@">
                  <c:v>0</c:v>
                </c:pt>
                <c:pt idx="6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9.8000000000000007</c:v>
                </c:pt>
                <c:pt idx="17">
                  <c:v>0</c:v>
                </c:pt>
                <c:pt idx="18">
                  <c:v>13.6</c:v>
                </c:pt>
                <c:pt idx="19">
                  <c:v>5.3</c:v>
                </c:pt>
                <c:pt idx="20">
                  <c:v>50</c:v>
                </c:pt>
                <c:pt idx="21">
                  <c:v>14.3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ЕГЭ!$L$3</c:f>
              <c:strCache>
                <c:ptCount val="1"/>
                <c:pt idx="0">
                  <c:v>" % 2" (2021)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ЕГЭ!$L$4:$L$29</c:f>
              <c:numCache>
                <c:formatCode>General</c:formatCode>
                <c:ptCount val="26"/>
                <c:pt idx="2">
                  <c:v>0</c:v>
                </c:pt>
                <c:pt idx="3">
                  <c:v>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7.3</c:v>
                </c:pt>
                <c:pt idx="17">
                  <c:v>0</c:v>
                </c:pt>
                <c:pt idx="18">
                  <c:v>0</c:v>
                </c:pt>
                <c:pt idx="19">
                  <c:v>14</c:v>
                </c:pt>
                <c:pt idx="20">
                  <c:v>0</c:v>
                </c:pt>
                <c:pt idx="21">
                  <c:v>0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722880"/>
        <c:axId val="151408000"/>
      </c:barChart>
      <c:catAx>
        <c:axId val="16172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08000"/>
        <c:crosses val="autoZero"/>
        <c:auto val="1"/>
        <c:lblAlgn val="ctr"/>
        <c:lblOffset val="100"/>
        <c:noMultiLvlLbl val="0"/>
      </c:catAx>
      <c:valAx>
        <c:axId val="15140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2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Анализ</a:t>
            </a:r>
            <a:r>
              <a:rPr lang="ru-RU" baseline="0"/>
              <a:t> результатов ЕГЭ (математика)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ЕГЭ!$B$3</c:f>
              <c:strCache>
                <c:ptCount val="1"/>
                <c:pt idx="0">
                  <c:v>" % 2" (2019)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ЕГЭ!$B$4:$B$29</c:f>
              <c:numCache>
                <c:formatCode>General</c:formatCode>
                <c:ptCount val="26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5.3</c:v>
                </c:pt>
                <c:pt idx="14">
                  <c:v>0</c:v>
                </c:pt>
                <c:pt idx="15">
                  <c:v>0</c:v>
                </c:pt>
                <c:pt idx="17">
                  <c:v>5.3</c:v>
                </c:pt>
                <c:pt idx="18">
                  <c:v>9.1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ЕГЭ!$D$3</c:f>
              <c:strCache>
                <c:ptCount val="1"/>
                <c:pt idx="0">
                  <c:v>" % 2" (2020)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ЕГЭ!$D$4:$D$29</c:f>
              <c:numCache>
                <c:formatCode>General</c:formatCode>
                <c:ptCount val="26"/>
                <c:pt idx="2">
                  <c:v>66.7</c:v>
                </c:pt>
                <c:pt idx="5" formatCode="@">
                  <c:v>0</c:v>
                </c:pt>
                <c:pt idx="6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2" formatCode="@">
                  <c:v>0</c:v>
                </c:pt>
                <c:pt idx="13">
                  <c:v>11.1</c:v>
                </c:pt>
                <c:pt idx="14">
                  <c:v>20</c:v>
                </c:pt>
                <c:pt idx="15">
                  <c:v>23.1</c:v>
                </c:pt>
                <c:pt idx="17">
                  <c:v>25</c:v>
                </c:pt>
                <c:pt idx="18">
                  <c:v>37.5</c:v>
                </c:pt>
                <c:pt idx="19">
                  <c:v>16.7</c:v>
                </c:pt>
                <c:pt idx="20">
                  <c:v>100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ЕГЭ!$F$3</c:f>
              <c:strCache>
                <c:ptCount val="1"/>
                <c:pt idx="0">
                  <c:v>" % 2" (2021)</c:v>
                </c:pt>
              </c:strCache>
            </c:strRef>
          </c:tx>
          <c:invertIfNegative val="0"/>
          <c:cat>
            <c:strRef>
              <c:f>ЕГЭ!$A$4:$A$29</c:f>
              <c:strCache>
                <c:ptCount val="26"/>
                <c:pt idx="0">
                  <c:v>МБОУ СОШ с.Дзуарикау </c:v>
                </c:pt>
                <c:pt idx="1">
                  <c:v>МБОУ ООШ пос.Рамоново</c:v>
                </c:pt>
                <c:pt idx="2">
                  <c:v>МБОУ СОШ №2 </c:v>
                </c:pt>
                <c:pt idx="3">
                  <c:v>МБОУ СОШ с.Нарт </c:v>
                </c:pt>
                <c:pt idx="4">
                  <c:v>МБОУ СОШ с.Красногор</c:v>
                </c:pt>
                <c:pt idx="5">
                  <c:v>МКОУ СОШ №2 г.Дигоры </c:v>
                </c:pt>
                <c:pt idx="6">
                  <c:v>МКОУ СОШ с.Карман </c:v>
                </c:pt>
                <c:pt idx="7">
                  <c:v>МКОУ СОШ №1 с.Чикола </c:v>
                </c:pt>
                <c:pt idx="8">
                  <c:v>МКОУ СОШ с.Лескен </c:v>
                </c:pt>
                <c:pt idx="9">
                  <c:v>МКОУ СОШ с.Средний  Урух </c:v>
                </c:pt>
                <c:pt idx="10">
                  <c:v>МКОУ СОШ с.Хазнидон </c:v>
                </c:pt>
                <c:pt idx="11">
                  <c:v>МКОУ СОШ №1 с.Эльхотово </c:v>
                </c:pt>
                <c:pt idx="12">
                  <c:v>МКОУ СОШ  с.Карджин</c:v>
                </c:pt>
                <c:pt idx="13">
                  <c:v>МБОУ СОШ №22 </c:v>
                </c:pt>
                <c:pt idx="14">
                  <c:v>МБОУ СОШ №40</c:v>
                </c:pt>
                <c:pt idx="15">
                  <c:v>МБОУ СОШ с.Балта </c:v>
                </c:pt>
                <c:pt idx="16">
                  <c:v>МБОУ ООШ с.Сухотского </c:v>
                </c:pt>
                <c:pt idx="17">
                  <c:v>МБОУ СОШ с.Предгорное</c:v>
                </c:pt>
                <c:pt idx="18">
                  <c:v>МБОУ СОШ п.Притеречного </c:v>
                </c:pt>
                <c:pt idx="19">
                  <c:v>МБОУ СОШ №4 г.Беслана</c:v>
                </c:pt>
                <c:pt idx="20">
                  <c:v>МБОУ СОШ №6 г.Беслана</c:v>
                </c:pt>
                <c:pt idx="21">
                  <c:v>МБОУ СОШ с.Брут</c:v>
                </c:pt>
                <c:pt idx="22">
                  <c:v>МБОУ СОШ с.Раздзог</c:v>
                </c:pt>
                <c:pt idx="23">
                  <c:v>МБОУ СОШ № 1 с. Ногир</c:v>
                </c:pt>
                <c:pt idx="24">
                  <c:v>МБОУ СОШ №1 с.  Чермен</c:v>
                </c:pt>
                <c:pt idx="25">
                  <c:v>МБОУ СОШ с. Новое</c:v>
                </c:pt>
              </c:strCache>
            </c:strRef>
          </c:cat>
          <c:val>
            <c:numRef>
              <c:f>ЕГЭ!$F$4:$F$29</c:f>
              <c:numCache>
                <c:formatCode>General</c:formatCode>
                <c:ptCount val="26"/>
                <c:pt idx="2">
                  <c:v>0</c:v>
                </c:pt>
                <c:pt idx="3">
                  <c:v>50</c:v>
                </c:pt>
                <c:pt idx="5" formatCode="@">
                  <c:v>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10" formatCode="@">
                  <c:v>0</c:v>
                </c:pt>
                <c:pt idx="11" formatCode="@">
                  <c:v>0</c:v>
                </c:pt>
                <c:pt idx="12" formatCode="@">
                  <c:v>0</c:v>
                </c:pt>
                <c:pt idx="13">
                  <c:v>33</c:v>
                </c:pt>
                <c:pt idx="14">
                  <c:v>9.1</c:v>
                </c:pt>
                <c:pt idx="15">
                  <c:v>0</c:v>
                </c:pt>
                <c:pt idx="17">
                  <c:v>29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3" formatCode="0.00">
                  <c:v>0</c:v>
                </c:pt>
                <c:pt idx="25" formatCode="0.0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10176"/>
        <c:axId val="165811264"/>
      </c:barChart>
      <c:catAx>
        <c:axId val="5061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5811264"/>
        <c:crosses val="autoZero"/>
        <c:auto val="1"/>
        <c:lblAlgn val="ctr"/>
        <c:lblOffset val="100"/>
        <c:noMultiLvlLbl val="0"/>
      </c:catAx>
      <c:valAx>
        <c:axId val="1658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1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Анализ</a:t>
            </a:r>
            <a:r>
              <a:rPr lang="ru-RU" baseline="0" dirty="0"/>
              <a:t> выдачи аттестатов особого образца и медали </a:t>
            </a:r>
            <a:endParaRPr lang="ru-RU" baseline="0" dirty="0" smtClean="0"/>
          </a:p>
          <a:p>
            <a:pPr>
              <a:defRPr/>
            </a:pPr>
            <a:r>
              <a:rPr lang="ru-RU" baseline="0" dirty="0" smtClean="0"/>
              <a:t>"</a:t>
            </a:r>
            <a:r>
              <a:rPr lang="ru-RU" baseline="0" dirty="0"/>
              <a:t>За особые успехи в учении"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'[МЕДАЛИСТЫ 2021 ДОРАБОТКАконечная !!!.xlsx]500+'!$I$143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'[МЕДАЛИСТЫ 2021 ДОРАБОТКАконечная !!!.xlsx]500+'!$H$144:$H$159</c:f>
              <c:strCache>
                <c:ptCount val="16"/>
                <c:pt idx="0">
                  <c:v>МБОУ СОШ с.Красногор</c:v>
                </c:pt>
                <c:pt idx="1">
                  <c:v>МБОУ СОШ№40</c:v>
                </c:pt>
                <c:pt idx="2">
                  <c:v>МБОУ СОШ с. Балта</c:v>
                </c:pt>
                <c:pt idx="3">
                  <c:v>МБОУ СОШ №22</c:v>
                </c:pt>
                <c:pt idx="4">
                  <c:v>МКОУ СОШ №2 г. Дигоры</c:v>
                </c:pt>
                <c:pt idx="5">
                  <c:v>МКОУ СОШ с.Карман</c:v>
                </c:pt>
                <c:pt idx="6">
                  <c:v>МКОО СОШ №1 с.Чикола</c:v>
                </c:pt>
                <c:pt idx="7">
                  <c:v>МКОУ СОШ с. Лескен</c:v>
                </c:pt>
                <c:pt idx="8">
                  <c:v>МКОУ СОШ № 1 с. Эльхотово</c:v>
                </c:pt>
                <c:pt idx="9">
                  <c:v>МБОУ СОШ №6 г.Беслана </c:v>
                </c:pt>
                <c:pt idx="10">
                  <c:v>МБОУ СОШ №4 г.Беслана</c:v>
                </c:pt>
                <c:pt idx="11">
                  <c:v>МБОУСОШ с. Дзуарикау</c:v>
                </c:pt>
                <c:pt idx="12">
                  <c:v>МБОУ СОШ № 2 г.Ардон</c:v>
                </c:pt>
                <c:pt idx="13">
                  <c:v>МКОУ СОШ с.Средний Урух</c:v>
                </c:pt>
                <c:pt idx="14">
                  <c:v>МБОУ СОШ п.Притеречный</c:v>
                </c:pt>
                <c:pt idx="15">
                  <c:v>МБОУ СОШ №1 с.Ногир</c:v>
                </c:pt>
              </c:strCache>
            </c:strRef>
          </c:cat>
          <c:val>
            <c:numRef>
              <c:f>'[МЕДАЛИСТЫ 2021 ДОРАБОТКАконечная !!!.xlsx]500+'!$I$144:$I$159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'[МЕДАЛИСТЫ 2021 ДОРАБОТКАконечная !!!.xlsx]500+'!$J$143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'[МЕДАЛИСТЫ 2021 ДОРАБОТКАконечная !!!.xlsx]500+'!$H$144:$H$159</c:f>
              <c:strCache>
                <c:ptCount val="16"/>
                <c:pt idx="0">
                  <c:v>МБОУ СОШ с.Красногор</c:v>
                </c:pt>
                <c:pt idx="1">
                  <c:v>МБОУ СОШ№40</c:v>
                </c:pt>
                <c:pt idx="2">
                  <c:v>МБОУ СОШ с. Балта</c:v>
                </c:pt>
                <c:pt idx="3">
                  <c:v>МБОУ СОШ №22</c:v>
                </c:pt>
                <c:pt idx="4">
                  <c:v>МКОУ СОШ №2 г. Дигоры</c:v>
                </c:pt>
                <c:pt idx="5">
                  <c:v>МКОУ СОШ с.Карман</c:v>
                </c:pt>
                <c:pt idx="6">
                  <c:v>МКОО СОШ №1 с.Чикола</c:v>
                </c:pt>
                <c:pt idx="7">
                  <c:v>МКОУ СОШ с. Лескен</c:v>
                </c:pt>
                <c:pt idx="8">
                  <c:v>МКОУ СОШ № 1 с. Эльхотово</c:v>
                </c:pt>
                <c:pt idx="9">
                  <c:v>МБОУ СОШ №6 г.Беслана </c:v>
                </c:pt>
                <c:pt idx="10">
                  <c:v>МБОУ СОШ №4 г.Беслана</c:v>
                </c:pt>
                <c:pt idx="11">
                  <c:v>МБОУСОШ с. Дзуарикау</c:v>
                </c:pt>
                <c:pt idx="12">
                  <c:v>МБОУ СОШ № 2 г.Ардон</c:v>
                </c:pt>
                <c:pt idx="13">
                  <c:v>МКОУ СОШ с.Средний Урух</c:v>
                </c:pt>
                <c:pt idx="14">
                  <c:v>МБОУ СОШ п.Притеречный</c:v>
                </c:pt>
                <c:pt idx="15">
                  <c:v>МБОУ СОШ №1 с.Ногир</c:v>
                </c:pt>
              </c:strCache>
            </c:strRef>
          </c:cat>
          <c:val>
            <c:numRef>
              <c:f>'[МЕДАЛИСТЫ 2021 ДОРАБОТКАконечная !!!.xlsx]500+'!$J$144:$J$159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93952"/>
        <c:axId val="171985728"/>
      </c:barChart>
      <c:catAx>
        <c:axId val="15129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985728"/>
        <c:crosses val="autoZero"/>
        <c:auto val="1"/>
        <c:lblAlgn val="ctr"/>
        <c:lblOffset val="100"/>
        <c:noMultiLvlLbl val="0"/>
      </c:catAx>
      <c:valAx>
        <c:axId val="17198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93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56E9-7E11-45CB-8C09-C22244F33B1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630F-6DA7-42CA-9F01-68DB5157A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3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7C749AA-902D-4EAA-95AC-0E2EA60DFC7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209ED2-B1A0-499B-85E3-3A4E66A5C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42;&#1083;&#1072;&#1076;&#1077;&#1083;&#1077;&#1094;\Desktop\&#1089;&#1086;&#1074;&#1077;&#1097;&#1072;&#1085;&#1080;&#1077;%20500+%20&#1056;&#1057;&#1054;-&#1040;\&#1055;&#1088;&#1080;&#1082;&#1072;&#1079;%20&#1056;&#1057;&#1054;-&#1040;&#1083;&#1072;&#1085;&#1080;&#1103;_&#1055;&#1088;&#1086;&#1077;&#1082;&#1090;%20500+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920880" cy="4104456"/>
          </a:xfrm>
          <a:effectLst/>
        </p:spPr>
        <p:txBody>
          <a:bodyPr>
            <a:noAutofit/>
          </a:bodyPr>
          <a:lstStyle/>
          <a:p>
            <a:pPr marL="576000"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500+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 РАБОТЫ СО ШКОЛАМИ –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ПРОЕКТА «500+»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РЕСПУБЛИКЕ СЕВЕРНАЯ ОСЕТИЯ – АЛАНИЯ В 2021 г.</a:t>
            </a:r>
            <a:r>
              <a:rPr lang="ru-RU" sz="1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531" y="529071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Северная Осетия - Алания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331" y="2417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507107"/>
              </p:ext>
            </p:extLst>
          </p:nvPr>
        </p:nvGraphicFramePr>
        <p:xfrm>
          <a:off x="323528" y="685800"/>
          <a:ext cx="8568952" cy="54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04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4771680"/>
              </p:ext>
            </p:extLst>
          </p:nvPr>
        </p:nvGraphicFramePr>
        <p:xfrm>
          <a:off x="611560" y="764704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97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0797" y="-758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Ранжирование  общеобразовательных организаций  РСО-Алания, участвующие в проекте 500+ по интегральным показателям качества подготовки выпускников по результатам ЕГЭ-2021 г.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2373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Начальное ранжирование ОО осуществлялось по убыванию суммы долей участников, набравшим по 3-м предметам баллы в интервале 221-300 ( 9 ОО). Дальнейшее ранжирование ОО, поскольку сумма долей в указанном интервале равна 0,  произведено по убыванию доли в интервале 161-220 баллов (10 ОО). 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87509"/>
              </p:ext>
            </p:extLst>
          </p:nvPr>
        </p:nvGraphicFramePr>
        <p:xfrm>
          <a:off x="755576" y="553281"/>
          <a:ext cx="7704853" cy="5666356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2381695"/>
                <a:gridCol w="671203"/>
                <a:gridCol w="475181"/>
                <a:gridCol w="475181"/>
                <a:gridCol w="546878"/>
                <a:gridCol w="546878"/>
                <a:gridCol w="475181"/>
                <a:gridCol w="475181"/>
                <a:gridCol w="475181"/>
                <a:gridCol w="462214"/>
              </a:tblGrid>
              <a:tr h="526333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в рейтинге ОО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ВТГ (ЕГЭ) в ОО, чел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ВТГ, получившие суммарно по трём предметам соответствующее количество тестовых баллов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 160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 161 до 220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 221 до 250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 251 до 300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с.Балта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№22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№1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с.Эльхотово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№2 г.Дигора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№1 с.Чикола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№40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с.Карджин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№4 г.Беслан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№6 г.Беслан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с.Предгорное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51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п.Притеречный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с.Красногор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№2 г.Ардон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с.Лескен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с.Карман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с.Дзуарикау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74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МКОУ СОШ с.Брут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48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№1 с.Ногир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74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СОШ с.Нарт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77" marR="378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5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0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520"/>
            <a:ext cx="7848872" cy="55057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ФГБУ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«Федеральный институт оценки качества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рамках реализации мероприятий федерального проекта «Современная школа»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по оказанию методической поддержки общеобразовательных организаций, имеющих низкие образовательные результаты «500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+»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РСО-Алания отобраны для участия в проекте «500+» 26 общеобразовательных организаций, имеющих низкие образовательные 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этих школ определены кураторы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оказания консультативной помощи.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Приказ Министерства образования и науки РСО-Алания от 15 февраля 2021 г. № 96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465"/>
            <a:ext cx="6332636" cy="278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Рисковые профили школ-участниц проекта 500+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5" y="404664"/>
            <a:ext cx="8763295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26288" cy="114300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Ход проекта и размещаемые документы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55126"/>
              </p:ext>
            </p:extLst>
          </p:nvPr>
        </p:nvGraphicFramePr>
        <p:xfrm>
          <a:off x="251520" y="1556793"/>
          <a:ext cx="8424935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2808018"/>
                <a:gridCol w="2808018"/>
                <a:gridCol w="2808899"/>
              </a:tblGrid>
              <a:tr h="53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реализации, краткая характеристика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внимание в документе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Концепция развития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года, 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перспективное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 развития школы исходя из текущего состояния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Среднесрочная программа развития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год, 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оперативное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действий: задачи развития «в моменте», описание того, как будут созданы условия для выхода из зоны риска снижения результатов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(Антирисковая) Программа (по активированным направлениям риска)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год, 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конкретные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меры, конкретные показатели и ответственные лица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выбранных мер и ресурсов, которые будут использованы для их внедрения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 (1 и 2 этап)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течение 1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Объективные свидетельства, характеризующие движение в направлении поставленных целей, соответствующие конкретным показателям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2" marR="65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346477"/>
              </p:ext>
            </p:extLst>
          </p:nvPr>
        </p:nvGraphicFramePr>
        <p:xfrm>
          <a:off x="179512" y="692696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0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47826"/>
              </p:ext>
            </p:extLst>
          </p:nvPr>
        </p:nvGraphicFramePr>
        <p:xfrm>
          <a:off x="251520" y="404664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10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63817"/>
              </p:ext>
            </p:extLst>
          </p:nvPr>
        </p:nvGraphicFramePr>
        <p:xfrm>
          <a:off x="395536" y="685800"/>
          <a:ext cx="7910264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8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123568"/>
              </p:ext>
            </p:extLst>
          </p:nvPr>
        </p:nvGraphicFramePr>
        <p:xfrm>
          <a:off x="539552" y="685800"/>
          <a:ext cx="7766248" cy="53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16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63781"/>
              </p:ext>
            </p:extLst>
          </p:nvPr>
        </p:nvGraphicFramePr>
        <p:xfrm>
          <a:off x="251520" y="685800"/>
          <a:ext cx="8496944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13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575</Words>
  <Application>Microsoft Office PowerPoint</Application>
  <PresentationFormat>Экран (4:3)</PresentationFormat>
  <Paragraphs>264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500+ АНАЛИЗ  РАБОТЫ СО ШКОЛАМИ – УЧАСТНИКАМИ ПРОЕКТА «500+»  В РЕСПУБЛИКЕ СЕВЕРНАЯ ОСЕТИЯ – АЛАНИЯ В 2021 г. </vt:lpstr>
      <vt:lpstr>Презентация PowerPoint</vt:lpstr>
      <vt:lpstr>Рисковые профили школ-участниц проекта 500+</vt:lpstr>
      <vt:lpstr>Ход проекта и размещаемые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(500+) РЕАЛИЗАЦИЯ ПРОЕКТА ПО ОРГАНИЗАЦИИ МЕТОДИЧЕСКОЙ ПОДДЕРЖКИ ОБЩЕОБРАЗОВАТЕЛЬНЫХ ОРГАНИЗАЦИЙ, ИМЕЮЩИХ НИЗКИЕ ОБРАЗОВАТЕЛЬНЫЕ РЕЗУЛЬТАТЫ ОБУЧАЮЩИХСЯ В РЕСПУБЛИКЕ СЕВЕРНАЯ ОСЕТИЯ - АЛАНИЯ</dc:title>
  <dc:creator>Владелец</dc:creator>
  <cp:lastModifiedBy>Владелец</cp:lastModifiedBy>
  <cp:revision>58</cp:revision>
  <cp:lastPrinted>2021-04-09T10:59:56Z</cp:lastPrinted>
  <dcterms:created xsi:type="dcterms:W3CDTF">2021-04-05T12:18:24Z</dcterms:created>
  <dcterms:modified xsi:type="dcterms:W3CDTF">2021-10-21T14:27:09Z</dcterms:modified>
</cp:coreProperties>
</file>