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drawingml.chart+xml" PartName="/ppt/charts/chart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3" r:id="rId5"/>
    <p:sldId id="264" r:id="rId6"/>
    <p:sldId id="265" r:id="rId7"/>
    <p:sldId id="274" r:id="rId8"/>
    <p:sldId id="275" r:id="rId9"/>
    <p:sldId id="267" r:id="rId10"/>
    <p:sldId id="269" r:id="rId11"/>
    <p:sldId id="273" r:id="rId12"/>
    <p:sldId id="268" r:id="rId13"/>
    <p:sldId id="271" r:id="rId14"/>
    <p:sldId id="26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2017%20&#1056;&#1077;&#1079;&#1091;&#1083;&#1100;&#1090;&#1072;&#1090;&#1099;%20&#1086;&#1089;&#1085;\1.%20&#1056;&#1077;&#1079;&#1091;&#1083;&#1100;&#1090;&#1072;&#1090;&#1099;%20&#1087;&#1086;%20&#1088;&#1091;&#1089;&#1089;&#1082;&#1086;&#1084;&#1091;%20&#1103;&#1079;&#1099;&#1082;&#1091;%20&#1079;&#1072;%209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algn="l">
              <a:defRPr sz="1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заданий КИМ  ЕГЭ по русскому языку по группам участников</a:t>
            </a:r>
          </a:p>
        </c:rich>
      </c:tx>
      <c:layout>
        <c:manualLayout>
          <c:xMode val="edge"/>
          <c:yMode val="edge"/>
          <c:x val="0.26689708293499637"/>
          <c:y val="0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'Выполнение заданий по группам'!$B$3</c:f>
              <c:strCache>
                <c:ptCount val="1"/>
                <c:pt idx="0">
                  <c:v>Средний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'Выполнение заданий по группам'!$A$4:$A$39</c:f>
              <c:strCache>
                <c:ptCount val="36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  <c:pt idx="35">
                  <c:v>№36</c:v>
                </c:pt>
              </c:strCache>
            </c:strRef>
          </c:cat>
          <c:val>
            <c:numRef>
              <c:f>'Выполнение заданий по группам'!$B$4:$B$39</c:f>
              <c:numCache>
                <c:formatCode>0</c:formatCode>
                <c:ptCount val="36"/>
                <c:pt idx="0">
                  <c:v>84.038110154006759</c:v>
                </c:pt>
                <c:pt idx="1">
                  <c:v>93.970242756458958</c:v>
                </c:pt>
                <c:pt idx="2">
                  <c:v>85.225789611067583</c:v>
                </c:pt>
                <c:pt idx="3">
                  <c:v>63.508222396241187</c:v>
                </c:pt>
                <c:pt idx="4">
                  <c:v>61.132863482119546</c:v>
                </c:pt>
                <c:pt idx="5">
                  <c:v>69.929522317932651</c:v>
                </c:pt>
                <c:pt idx="6">
                  <c:v>62.573740537718344</c:v>
                </c:pt>
                <c:pt idx="7">
                  <c:v>64.030279300443752</c:v>
                </c:pt>
                <c:pt idx="8">
                  <c:v>88.384233881493074</c:v>
                </c:pt>
                <c:pt idx="9">
                  <c:v>92.612894805533458</c:v>
                </c:pt>
                <c:pt idx="10">
                  <c:v>91.438266771078986</c:v>
                </c:pt>
                <c:pt idx="11">
                  <c:v>80.553380318452781</c:v>
                </c:pt>
                <c:pt idx="12">
                  <c:v>70.242756460454189</c:v>
                </c:pt>
                <c:pt idx="13">
                  <c:v>41.895066562255245</c:v>
                </c:pt>
                <c:pt idx="14">
                  <c:v>63.482119551031055</c:v>
                </c:pt>
                <c:pt idx="15">
                  <c:v>67.006003654398327</c:v>
                </c:pt>
                <c:pt idx="16">
                  <c:v>69.851213782303361</c:v>
                </c:pt>
                <c:pt idx="17">
                  <c:v>77.316627512398853</c:v>
                </c:pt>
                <c:pt idx="18">
                  <c:v>40.407204385277844</c:v>
                </c:pt>
                <c:pt idx="19">
                  <c:v>58.73140172278778</c:v>
                </c:pt>
                <c:pt idx="20">
                  <c:v>39.232576350822313</c:v>
                </c:pt>
                <c:pt idx="21">
                  <c:v>50.717828243278504</c:v>
                </c:pt>
                <c:pt idx="22">
                  <c:v>34.16862438005743</c:v>
                </c:pt>
                <c:pt idx="23">
                  <c:v>54.522317932655341</c:v>
                </c:pt>
                <c:pt idx="24">
                  <c:v>84.573218480814404</c:v>
                </c:pt>
                <c:pt idx="25">
                  <c:v>57.722091707996171</c:v>
                </c:pt>
                <c:pt idx="26">
                  <c:v>77.577655964500124</c:v>
                </c:pt>
                <c:pt idx="27">
                  <c:v>56.469155137910263</c:v>
                </c:pt>
                <c:pt idx="28">
                  <c:v>67.175672148262805</c:v>
                </c:pt>
                <c:pt idx="29">
                  <c:v>53.302009919081186</c:v>
                </c:pt>
                <c:pt idx="30">
                  <c:v>51.848951535716942</c:v>
                </c:pt>
                <c:pt idx="31">
                  <c:v>36.195945358044163</c:v>
                </c:pt>
                <c:pt idx="32">
                  <c:v>50.639519707648127</c:v>
                </c:pt>
                <c:pt idx="33">
                  <c:v>54.359175150091346</c:v>
                </c:pt>
                <c:pt idx="34">
                  <c:v>87.314017227877926</c:v>
                </c:pt>
                <c:pt idx="35">
                  <c:v>78.151918559122919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26C-464A-9FFE-E5B4A4604691}"/>
            </c:ext>
          </c:extLst>
        </c:ser>
        <c:ser>
          <c:idx val="1"/>
          <c:order val="1"/>
          <c:tx>
            <c:strRef>
              <c:f>'Выполнение заданий по группам'!$C$3</c:f>
              <c:strCache>
                <c:ptCount val="1"/>
                <c:pt idx="0">
                  <c:v>группа &lt; мин</c:v>
                </c:pt>
              </c:strCache>
            </c:strRef>
          </c:tx>
          <c:spPr>
            <a:ln w="31750" cap="rnd" cmpd="dbl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'Выполнение заданий по группам'!$A$4:$A$39</c:f>
              <c:strCache>
                <c:ptCount val="36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  <c:pt idx="35">
                  <c:v>№36</c:v>
                </c:pt>
              </c:strCache>
            </c:strRef>
          </c:cat>
          <c:val>
            <c:numRef>
              <c:f>'Выполнение заданий по группам'!$C$4:$C$39</c:f>
              <c:numCache>
                <c:formatCode>0</c:formatCode>
                <c:ptCount val="36"/>
                <c:pt idx="0">
                  <c:v>41.946308724832214</c:v>
                </c:pt>
                <c:pt idx="1">
                  <c:v>51.006711409395976</c:v>
                </c:pt>
                <c:pt idx="2">
                  <c:v>30.872483221476511</c:v>
                </c:pt>
                <c:pt idx="3">
                  <c:v>18.791946308724789</c:v>
                </c:pt>
                <c:pt idx="4">
                  <c:v>2.6845637583892912</c:v>
                </c:pt>
                <c:pt idx="5">
                  <c:v>15.436241610738255</c:v>
                </c:pt>
                <c:pt idx="6">
                  <c:v>5.3691275167784607</c:v>
                </c:pt>
                <c:pt idx="7">
                  <c:v>11.409395973154362</c:v>
                </c:pt>
                <c:pt idx="8">
                  <c:v>45.637583892617194</c:v>
                </c:pt>
                <c:pt idx="9">
                  <c:v>48.322147651006155</c:v>
                </c:pt>
                <c:pt idx="10">
                  <c:v>66.442953020134226</c:v>
                </c:pt>
                <c:pt idx="11">
                  <c:v>28.187919463087248</c:v>
                </c:pt>
                <c:pt idx="12">
                  <c:v>16.778523489932663</c:v>
                </c:pt>
                <c:pt idx="13">
                  <c:v>10.067114093959734</c:v>
                </c:pt>
                <c:pt idx="14">
                  <c:v>35.234899328859363</c:v>
                </c:pt>
                <c:pt idx="15">
                  <c:v>11.409395973154362</c:v>
                </c:pt>
                <c:pt idx="16">
                  <c:v>9.3959731543624176</c:v>
                </c:pt>
                <c:pt idx="17">
                  <c:v>20.805369127516791</c:v>
                </c:pt>
                <c:pt idx="18">
                  <c:v>12.080536912751803</c:v>
                </c:pt>
                <c:pt idx="19">
                  <c:v>10.067114093959734</c:v>
                </c:pt>
                <c:pt idx="20">
                  <c:v>5.3691275167784607</c:v>
                </c:pt>
                <c:pt idx="21">
                  <c:v>0.67114093959732202</c:v>
                </c:pt>
                <c:pt idx="22">
                  <c:v>2.6845637583892912</c:v>
                </c:pt>
                <c:pt idx="23">
                  <c:v>4.5302013422818934</c:v>
                </c:pt>
                <c:pt idx="24" formatCode="0.0">
                  <c:v>0</c:v>
                </c:pt>
                <c:pt idx="25" formatCode="0.0">
                  <c:v>0</c:v>
                </c:pt>
                <c:pt idx="26" formatCode="0.0">
                  <c:v>0</c:v>
                </c:pt>
                <c:pt idx="27" formatCode="0.0">
                  <c:v>0</c:v>
                </c:pt>
                <c:pt idx="28" formatCode="0.0">
                  <c:v>1.006711409395973</c:v>
                </c:pt>
                <c:pt idx="29" formatCode="0.0">
                  <c:v>1.006711409395973</c:v>
                </c:pt>
                <c:pt idx="30" formatCode="0.0">
                  <c:v>0.67114093959732202</c:v>
                </c:pt>
                <c:pt idx="31" formatCode="0.0">
                  <c:v>0</c:v>
                </c:pt>
                <c:pt idx="32" formatCode="0.0">
                  <c:v>1.006711409395973</c:v>
                </c:pt>
                <c:pt idx="33" formatCode="0.0">
                  <c:v>1.3422818791946309</c:v>
                </c:pt>
                <c:pt idx="34" formatCode="0.0">
                  <c:v>3.3557046979865772</c:v>
                </c:pt>
                <c:pt idx="35" formatCode="0.0">
                  <c:v>3.3557046979865772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26C-464A-9FFE-E5B4A4604691}"/>
            </c:ext>
          </c:extLst>
        </c:ser>
        <c:ser>
          <c:idx val="2"/>
          <c:order val="2"/>
          <c:tx>
            <c:strRef>
              <c:f>'Выполнение заданий по группам'!$D$3</c:f>
              <c:strCache>
                <c:ptCount val="1"/>
                <c:pt idx="0">
                  <c:v>группа 24 -60 т.б</c:v>
                </c:pt>
              </c:strCache>
            </c:strRef>
          </c:tx>
          <c:spPr>
            <a:ln w="28575" cap="rnd">
              <a:solidFill>
                <a:schemeClr val="tx2"/>
              </a:solidFill>
              <a:prstDash val="dashDot"/>
              <a:round/>
            </a:ln>
            <a:effectLst/>
          </c:spPr>
          <c:marker>
            <c:symbol val="none"/>
          </c:marker>
          <c:cat>
            <c:strRef>
              <c:f>'Выполнение заданий по группам'!$A$4:$A$39</c:f>
              <c:strCache>
                <c:ptCount val="36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  <c:pt idx="35">
                  <c:v>№36</c:v>
                </c:pt>
              </c:strCache>
            </c:strRef>
          </c:cat>
          <c:val>
            <c:numRef>
              <c:f>'Выполнение заданий по группам'!$D$4:$D$39</c:f>
              <c:numCache>
                <c:formatCode>0</c:formatCode>
                <c:ptCount val="36"/>
                <c:pt idx="0">
                  <c:v>72.871736662882114</c:v>
                </c:pt>
                <c:pt idx="1">
                  <c:v>89.103291713960758</c:v>
                </c:pt>
                <c:pt idx="2">
                  <c:v>74.177071509648059</c:v>
                </c:pt>
                <c:pt idx="3">
                  <c:v>50.73779795686719</c:v>
                </c:pt>
                <c:pt idx="4">
                  <c:v>38.989784335981838</c:v>
                </c:pt>
                <c:pt idx="5">
                  <c:v>52.440408626560732</c:v>
                </c:pt>
                <c:pt idx="6">
                  <c:v>34.778660612940008</c:v>
                </c:pt>
                <c:pt idx="7">
                  <c:v>41.032917139614071</c:v>
                </c:pt>
                <c:pt idx="8">
                  <c:v>78.887627695801143</c:v>
                </c:pt>
                <c:pt idx="9">
                  <c:v>86.719636776390473</c:v>
                </c:pt>
                <c:pt idx="10">
                  <c:v>85.811577752552637</c:v>
                </c:pt>
                <c:pt idx="11">
                  <c:v>68.558456299658758</c:v>
                </c:pt>
                <c:pt idx="12">
                  <c:v>54.426787741202894</c:v>
                </c:pt>
                <c:pt idx="13">
                  <c:v>28.83087400681082</c:v>
                </c:pt>
                <c:pt idx="14">
                  <c:v>47.21906923950057</c:v>
                </c:pt>
                <c:pt idx="15">
                  <c:v>48.410896708285975</c:v>
                </c:pt>
                <c:pt idx="16">
                  <c:v>45.629965947786602</c:v>
                </c:pt>
                <c:pt idx="17">
                  <c:v>58.059023836549372</c:v>
                </c:pt>
                <c:pt idx="18">
                  <c:v>27.866061293984107</c:v>
                </c:pt>
                <c:pt idx="19">
                  <c:v>42.792281498297044</c:v>
                </c:pt>
                <c:pt idx="20">
                  <c:v>29.909194097616343</c:v>
                </c:pt>
                <c:pt idx="21">
                  <c:v>24.971623155505089</c:v>
                </c:pt>
                <c:pt idx="22">
                  <c:v>16.174801362088946</c:v>
                </c:pt>
                <c:pt idx="23">
                  <c:v>28.575482406356411</c:v>
                </c:pt>
                <c:pt idx="24">
                  <c:v>68.728717366627535</c:v>
                </c:pt>
                <c:pt idx="25">
                  <c:v>34.544078698448729</c:v>
                </c:pt>
                <c:pt idx="26">
                  <c:v>56.469920544835418</c:v>
                </c:pt>
                <c:pt idx="27">
                  <c:v>30.438895194854638</c:v>
                </c:pt>
                <c:pt idx="28">
                  <c:v>46.367763904653799</c:v>
                </c:pt>
                <c:pt idx="29">
                  <c:v>38.47900113507378</c:v>
                </c:pt>
                <c:pt idx="30">
                  <c:v>29.322739311388489</c:v>
                </c:pt>
                <c:pt idx="31">
                  <c:v>14.718123344683956</c:v>
                </c:pt>
                <c:pt idx="32">
                  <c:v>31.526674233824949</c:v>
                </c:pt>
                <c:pt idx="33">
                  <c:v>36.946651532349208</c:v>
                </c:pt>
                <c:pt idx="34">
                  <c:v>72.985244040862696</c:v>
                </c:pt>
                <c:pt idx="35">
                  <c:v>62.939841089670288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26C-464A-9FFE-E5B4A4604691}"/>
            </c:ext>
          </c:extLst>
        </c:ser>
        <c:ser>
          <c:idx val="3"/>
          <c:order val="3"/>
          <c:tx>
            <c:strRef>
              <c:f>'Выполнение заданий по группам'!$E$3</c:f>
              <c:strCache>
                <c:ptCount val="1"/>
                <c:pt idx="0">
                  <c:v>группа 61-80 т.б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'Выполнение заданий по группам'!$A$4:$A$39</c:f>
              <c:strCache>
                <c:ptCount val="36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  <c:pt idx="35">
                  <c:v>№36</c:v>
                </c:pt>
              </c:strCache>
            </c:strRef>
          </c:cat>
          <c:val>
            <c:numRef>
              <c:f>'Выполнение заданий по группам'!$E$4:$E$39</c:f>
              <c:numCache>
                <c:formatCode>0</c:formatCode>
                <c:ptCount val="36"/>
                <c:pt idx="0">
                  <c:v>91.68310322156475</c:v>
                </c:pt>
                <c:pt idx="1">
                  <c:v>97.567389875082171</c:v>
                </c:pt>
                <c:pt idx="2">
                  <c:v>93.425378040761444</c:v>
                </c:pt>
                <c:pt idx="3">
                  <c:v>69.888231426692258</c:v>
                </c:pt>
                <c:pt idx="4">
                  <c:v>74.687705456936158</c:v>
                </c:pt>
                <c:pt idx="5">
                  <c:v>81.4595660749507</c:v>
                </c:pt>
                <c:pt idx="6">
                  <c:v>81.959237343852678</c:v>
                </c:pt>
                <c:pt idx="7">
                  <c:v>79.355687047993584</c:v>
                </c:pt>
                <c:pt idx="8">
                  <c:v>95.595003287311627</c:v>
                </c:pt>
                <c:pt idx="9">
                  <c:v>97.172912557526061</c:v>
                </c:pt>
                <c:pt idx="10">
                  <c:v>95.069033530571858</c:v>
                </c:pt>
                <c:pt idx="11">
                  <c:v>88.297172912557258</c:v>
                </c:pt>
                <c:pt idx="12">
                  <c:v>79.158448389217611</c:v>
                </c:pt>
                <c:pt idx="13">
                  <c:v>44.641683103221027</c:v>
                </c:pt>
                <c:pt idx="14">
                  <c:v>71.630506245890857</c:v>
                </c:pt>
                <c:pt idx="15">
                  <c:v>78.238001314923125</c:v>
                </c:pt>
                <c:pt idx="16">
                  <c:v>87.771203155818597</c:v>
                </c:pt>
                <c:pt idx="17">
                  <c:v>91.781722550953319</c:v>
                </c:pt>
                <c:pt idx="18">
                  <c:v>42.735042735042732</c:v>
                </c:pt>
                <c:pt idx="19">
                  <c:v>67.915844838921558</c:v>
                </c:pt>
                <c:pt idx="20">
                  <c:v>41.420118343195966</c:v>
                </c:pt>
                <c:pt idx="21">
                  <c:v>65.6147271531878</c:v>
                </c:pt>
                <c:pt idx="22">
                  <c:v>42.011834319526344</c:v>
                </c:pt>
                <c:pt idx="23">
                  <c:v>70.693622616699358</c:v>
                </c:pt>
                <c:pt idx="24">
                  <c:v>97.435897435897431</c:v>
                </c:pt>
                <c:pt idx="25">
                  <c:v>72.605741836508813</c:v>
                </c:pt>
                <c:pt idx="26">
                  <c:v>94.214332675871134</c:v>
                </c:pt>
                <c:pt idx="27">
                  <c:v>73.197457812842359</c:v>
                </c:pt>
                <c:pt idx="28">
                  <c:v>81.59105851413544</c:v>
                </c:pt>
                <c:pt idx="29">
                  <c:v>61.932938856016008</c:v>
                </c:pt>
                <c:pt idx="30">
                  <c:v>65.439403900943418</c:v>
                </c:pt>
                <c:pt idx="31">
                  <c:v>46.96471619548543</c:v>
                </c:pt>
                <c:pt idx="32">
                  <c:v>62.228796844182312</c:v>
                </c:pt>
                <c:pt idx="33">
                  <c:v>64.858645627876399</c:v>
                </c:pt>
                <c:pt idx="34">
                  <c:v>99.342537804076258</c:v>
                </c:pt>
                <c:pt idx="35">
                  <c:v>89.8750821827728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226C-464A-9FFE-E5B4A4604691}"/>
            </c:ext>
          </c:extLst>
        </c:ser>
        <c:ser>
          <c:idx val="4"/>
          <c:order val="4"/>
          <c:tx>
            <c:strRef>
              <c:f>'Выполнение заданий по группам'!$F$3</c:f>
              <c:strCache>
                <c:ptCount val="1"/>
                <c:pt idx="0">
                  <c:v>группа            81-100 т.б.</c:v>
                </c:pt>
              </c:strCache>
            </c:strRef>
          </c:tx>
          <c:spPr>
            <a:ln w="38100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'Выполнение заданий по группам'!$A$4:$A$39</c:f>
              <c:strCache>
                <c:ptCount val="36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  <c:pt idx="35">
                  <c:v>№36</c:v>
                </c:pt>
              </c:strCache>
            </c:strRef>
          </c:cat>
          <c:val>
            <c:numRef>
              <c:f>'Выполнение заданий по группам'!$F$4:$F$39</c:f>
              <c:numCache>
                <c:formatCode>0</c:formatCode>
                <c:ptCount val="36"/>
                <c:pt idx="0">
                  <c:v>95.71710340941226</c:v>
                </c:pt>
                <c:pt idx="1">
                  <c:v>100</c:v>
                </c:pt>
                <c:pt idx="2">
                  <c:v>99.100368331137489</c:v>
                </c:pt>
                <c:pt idx="3">
                  <c:v>77.731038307960958</c:v>
                </c:pt>
                <c:pt idx="4">
                  <c:v>83.563445101906638</c:v>
                </c:pt>
                <c:pt idx="5">
                  <c:v>88.719795450564689</c:v>
                </c:pt>
                <c:pt idx="6">
                  <c:v>86.998621614006225</c:v>
                </c:pt>
                <c:pt idx="7">
                  <c:v>87.410677795293196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94.989389220158444</c:v>
                </c:pt>
                <c:pt idx="12">
                  <c:v>87.497588459126931</c:v>
                </c:pt>
                <c:pt idx="13">
                  <c:v>55.168344591421523</c:v>
                </c:pt>
                <c:pt idx="14">
                  <c:v>79.03144585836894</c:v>
                </c:pt>
                <c:pt idx="15">
                  <c:v>86.583995237841378</c:v>
                </c:pt>
                <c:pt idx="16">
                  <c:v>94.674175443405858</c:v>
                </c:pt>
                <c:pt idx="17">
                  <c:v>98.103259641721195</c:v>
                </c:pt>
                <c:pt idx="18">
                  <c:v>53.144903144903161</c:v>
                </c:pt>
                <c:pt idx="19">
                  <c:v>75.559604405758265</c:v>
                </c:pt>
                <c:pt idx="20">
                  <c:v>49.171540517693877</c:v>
                </c:pt>
                <c:pt idx="21">
                  <c:v>75.785273862196888</c:v>
                </c:pt>
                <c:pt idx="22">
                  <c:v>51.516986132370761</c:v>
                </c:pt>
                <c:pt idx="23">
                  <c:v>77.443549318549316</c:v>
                </c:pt>
                <c:pt idx="24">
                  <c:v>100</c:v>
                </c:pt>
                <c:pt idx="25">
                  <c:v>78.600127318076019</c:v>
                </c:pt>
                <c:pt idx="26">
                  <c:v>100.05581447889141</c:v>
                </c:pt>
                <c:pt idx="27">
                  <c:v>79.784320809961841</c:v>
                </c:pt>
                <c:pt idx="28">
                  <c:v>86.829702695087278</c:v>
                </c:pt>
                <c:pt idx="29">
                  <c:v>67.402789518174089</c:v>
                </c:pt>
                <c:pt idx="30">
                  <c:v>72.062461165025269</c:v>
                </c:pt>
                <c:pt idx="31">
                  <c:v>55.234453952402646</c:v>
                </c:pt>
                <c:pt idx="32">
                  <c:v>68.399453976377899</c:v>
                </c:pt>
                <c:pt idx="33">
                  <c:v>70.732524578678422</c:v>
                </c:pt>
                <c:pt idx="34">
                  <c:v>100</c:v>
                </c:pt>
                <c:pt idx="35">
                  <c:v>95.404142519527142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226C-464A-9FFE-E5B4A46046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197120"/>
        <c:axId val="81992448"/>
      </c:lineChart>
      <c:catAx>
        <c:axId val="96197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1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1992448"/>
        <c:crosses val="autoZero"/>
        <c:auto val="1"/>
        <c:lblAlgn val="ctr"/>
        <c:lblOffset val="100"/>
        <c:noMultiLvlLbl val="0"/>
      </c:catAx>
      <c:valAx>
        <c:axId val="8199244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accent5"/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sz="9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9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Уровень выполнения заданий , %</a:t>
                </a:r>
              </a:p>
            </c:rich>
          </c:tx>
          <c:layout/>
          <c:overlay val="0"/>
          <c:spPr>
            <a:noFill/>
            <a:ln w="25400">
              <a:noFill/>
            </a:ln>
          </c:spPr>
        </c:title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vert="horz"/>
          <a:lstStyle/>
          <a:p>
            <a:pPr>
              <a:defRPr sz="9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619712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vert="horz"/>
        <a:lstStyle/>
        <a:p>
          <a:pPr>
            <a:defRPr sz="11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8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146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089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0008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526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9744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789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05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52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87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1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77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0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88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76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8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85807-F3C6-4742-903D-0363A3AB7211}" type="datetimeFigureOut">
              <a:rPr lang="ru-RU" smtClean="0"/>
              <a:pPr/>
              <a:t>22.02.2018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80ADB0-5238-4A24-A79F-F0DCBDCD74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26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1" y="1251066"/>
            <a:ext cx="9469581" cy="2262781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</a:rPr>
              <a:t>Комплексная оценка качества общего образования как элемент системы повышения квалификации педагогических работников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49875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algn="r"/>
            <a:r>
              <a:rPr lang="ru-RU" sz="2800" b="1" dirty="0" smtClean="0">
                <a:solidFill>
                  <a:srgbClr val="C00000"/>
                </a:solidFill>
              </a:rPr>
              <a:t>Директор РЦОКО</a:t>
            </a:r>
          </a:p>
          <a:p>
            <a:pPr algn="r"/>
            <a:r>
              <a:rPr lang="ru-RU" sz="2800" b="1" dirty="0" err="1" smtClean="0">
                <a:solidFill>
                  <a:srgbClr val="C00000"/>
                </a:solidFill>
              </a:rPr>
              <a:t>Н.И.Тотоева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pPr algn="ctr"/>
            <a:r>
              <a:rPr lang="ru-RU" sz="2600" dirty="0" smtClean="0">
                <a:solidFill>
                  <a:srgbClr val="C00000"/>
                </a:solidFill>
              </a:rPr>
              <a:t>22 февраля 2018 г.</a:t>
            </a:r>
            <a:endParaRPr lang="ru-RU" sz="2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01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C:\Users\Totoeva\Downloads\1к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92715">
            <a:off x="8496137" y="475509"/>
            <a:ext cx="2991291" cy="403225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</p:pic>
      <p:pic>
        <p:nvPicPr>
          <p:cNvPr id="12291" name="Picture 5" descr="C:\Users\Totoeva\Downloads\12цц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798538">
            <a:off x="817882" y="506178"/>
            <a:ext cx="3317905" cy="3899384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</p:pic>
      <p:pic>
        <p:nvPicPr>
          <p:cNvPr id="12292" name="Picture 2" descr="C:\Users\Максим\Downloads\сайт.pn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322974" y="3252355"/>
            <a:ext cx="6233583" cy="3605645"/>
          </a:xfrm>
          <a:ln>
            <a:solidFill>
              <a:srgbClr val="000099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94318" y="374073"/>
            <a:ext cx="550718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Региональная система электронного тестирования СТУЗ: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C00000"/>
                </a:solidFill>
              </a:rPr>
              <a:t>система  на базе </a:t>
            </a:r>
            <a:r>
              <a:rPr lang="ru-RU" b="1" dirty="0" err="1" smtClean="0">
                <a:solidFill>
                  <a:srgbClr val="C00000"/>
                </a:solidFill>
              </a:rPr>
              <a:t>Moodle</a:t>
            </a:r>
            <a:r>
              <a:rPr lang="ru-RU" b="1" dirty="0" smtClean="0">
                <a:solidFill>
                  <a:srgbClr val="C00000"/>
                </a:solidFill>
              </a:rPr>
              <a:t> (</a:t>
            </a:r>
            <a:r>
              <a:rPr lang="ru-RU" b="1" dirty="0" err="1" smtClean="0">
                <a:solidFill>
                  <a:srgbClr val="C00000"/>
                </a:solidFill>
              </a:rPr>
              <a:t>Modular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Object-Oriented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Dynamic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Learning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Environment</a:t>
            </a:r>
            <a:r>
              <a:rPr lang="ru-RU" b="1" dirty="0" smtClean="0">
                <a:solidFill>
                  <a:srgbClr val="C00000"/>
                </a:solidFill>
              </a:rPr>
              <a:t>) - модульная объектно-ориентированная динамическая обучающая среда)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C00000"/>
                </a:solidFill>
              </a:rPr>
              <a:t>возможность мгновенной автоматической проверки и оценки заданий (с закрытым ответом) и автоматического  статистического анализа  теста и его элементов, что позволяет прослеживать динамику изменения качественных показателей деятельности учреждений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C00000"/>
                </a:solidFill>
              </a:rPr>
              <a:t> вопросы тестов сохраняются в базе данных и могут повторно использоваться в одном или разных курсах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037" y="0"/>
            <a:ext cx="4937558" cy="29527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18309" y="3162444"/>
            <a:ext cx="5527963" cy="369555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553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дпись 2"/>
          <p:cNvSpPr txBox="1">
            <a:spLocks noChangeArrowheads="1"/>
          </p:cNvSpPr>
          <p:nvPr/>
        </p:nvSpPr>
        <p:spPr bwMode="auto">
          <a:xfrm>
            <a:off x="124691" y="288374"/>
            <a:ext cx="10958176" cy="6771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СОРИПКРО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банка заданий для проведения мониторинга уровня качества образования по предметам и классам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439651" y="1233777"/>
            <a:ext cx="9213503" cy="9700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РЦОКО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Проведение мониторингов с использованием автоматизированной системы оценки уровня освоения материала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(СТУЗ)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77638" y="2533571"/>
            <a:ext cx="8949266" cy="12175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РЦОКО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Статистическо-содержательный комплексный анализ результатов мониторингов и других процедур оценки качества образования и выявление «зон риска» по разделам дисциплин и по ОО.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780310" y="4051146"/>
            <a:ext cx="8949266" cy="174698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СОРИПКРО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Выработка методических рекомендаций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Корректировка учебных планов повышения квалификации педагогов с учетом выявленных «зон риска»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Корректировка банка заданий для проведения региональных процедур оценки качества образования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644872" y="980935"/>
            <a:ext cx="63500" cy="2825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3588136" y="2209778"/>
            <a:ext cx="76200" cy="2952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flipH="1">
            <a:off x="4421717" y="3748831"/>
            <a:ext cx="63500" cy="31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498971" y="-107156"/>
            <a:ext cx="90297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 взаимодействия РЦОКО и СОРИКРО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49263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0" y="96635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0" y="3200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0" y="4229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Надпись 2"/>
          <p:cNvSpPr txBox="1">
            <a:spLocks noChangeArrowheads="1"/>
          </p:cNvSpPr>
          <p:nvPr/>
        </p:nvSpPr>
        <p:spPr bwMode="auto">
          <a:xfrm>
            <a:off x="2185325" y="6041658"/>
            <a:ext cx="8879839" cy="69165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РЦОКО, СОРИПКРО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Оценка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динамики образовательных результатов обучающихся </a:t>
            </a:r>
            <a:r>
              <a:rPr lang="ru-RU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ОО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5250517" y="5792525"/>
            <a:ext cx="72286" cy="31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cxnSp>
        <p:nvCxnSpPr>
          <p:cNvPr id="25" name="Соединительная линия уступом 24"/>
          <p:cNvCxnSpPr/>
          <p:nvPr/>
        </p:nvCxnSpPr>
        <p:spPr>
          <a:xfrm rot="5400000" flipH="1" flipV="1">
            <a:off x="8704975" y="3712749"/>
            <a:ext cx="5685426" cy="10796"/>
          </a:xfrm>
          <a:prstGeom prst="bentConnector3">
            <a:avLst>
              <a:gd name="adj1" fmla="val 50000"/>
            </a:avLst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1044382" y="6491394"/>
            <a:ext cx="510309" cy="13315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11102835" y="924136"/>
            <a:ext cx="439455" cy="991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95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05245" y="726637"/>
          <a:ext cx="11513128" cy="6029306"/>
        </p:xfrm>
        <a:graphic>
          <a:graphicData uri="http://schemas.openxmlformats.org/drawingml/2006/table">
            <a:tbl>
              <a:tblPr/>
              <a:tblGrid>
                <a:gridCol w="293307"/>
                <a:gridCol w="5552598"/>
                <a:gridCol w="3115119"/>
                <a:gridCol w="2552104"/>
              </a:tblGrid>
              <a:tr h="550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Наименование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Дата проведения 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005" algn="l"/>
                          <a:tab pos="2091690" algn="ctr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Кол-во обучающихся, принявших участие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951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dec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 8-х классов по физике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26 января 2017 г.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2239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7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dec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 оценки образовательных достижений по углубленному изучению учебных предметов и (или) профильному обучению обучающихся 10-х классов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27 февраля 2017 г.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1. Русский язык - 301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2. Математика - 199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3. Физика - 95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4. Химия - 187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5. Биология – 150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6. Английский язык – 291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7. Обществознание – 425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Итого: 1648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5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dec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9-х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классов по химии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15 февраля 2017 г. 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1084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41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dec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8-х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классов по обществознанию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15 марта 2017 г.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1480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59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dec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 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9-х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классов по осетинскому языку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24 и 25 октября 2017 г.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1.Осетинский язык как родной – 1277;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2.Осетинский язык как второй – 2403.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Итого: 3680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11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dec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7-х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классов по истории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15 ноября 2017 г.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1370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5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ctr"/>
                          <a:tab pos="167640" algn="l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 оценки качества освоения образовательных программ обучающимися 8-х классов по географии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28 ноября 2017 г.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2109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53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66675" algn="dec"/>
                        </a:tabLs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Мониторинг профессиональных образовательных достижений обучающихся профессиональных образовательных организаций Республики Северная Осетия – Алания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20 января и 24 апреля 2017 г.</a:t>
                      </a: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1133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6095" marR="46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714500" y="171253"/>
            <a:ext cx="941911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4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" algn="dec"/>
              </a:tabLst>
            </a:pPr>
            <a:r>
              <a:rPr lang="ru-RU" sz="20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МОНИТОРИНГИ 2017 г. в системе тестирования уровня знаний (СТУЗ)</a:t>
            </a:r>
          </a:p>
          <a:p>
            <a:pPr marL="0" marR="0" lvl="0" indent="174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" algn="dec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64182" y="2211185"/>
            <a:ext cx="5606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2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7236" y="577254"/>
            <a:ext cx="9912928" cy="6399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98475"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Виды  процедур оценки качества образования, проводимых РЦОКО  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98475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Общероссийский </a:t>
            </a:r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уровень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98475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98475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Основной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государственный экзамен		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98475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Единый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государственный экзамен		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98475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Всероссийские проверочные работы			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98475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Национальные исследования качества образования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 	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ru-RU" b="1" i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Региональный </a:t>
            </a:r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уровень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958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ü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Мониторинги по  общеобразовательным предметам по классам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общего образования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958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Мониторинги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 предметам профессионального цикла обучающихся ОО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СПО</a:t>
            </a:r>
          </a:p>
          <a:p>
            <a:pPr marL="44958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ü"/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Мониторинги по  общеобразовательным предметам обучающихся ОО СПО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49580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14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0" y="0"/>
            <a:ext cx="10201275" cy="128089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Сопоставление  </a:t>
            </a:r>
            <a:r>
              <a:rPr lang="ru-RU" sz="2800" b="1" dirty="0">
                <a:solidFill>
                  <a:srgbClr val="C00000"/>
                </a:solidFill>
              </a:rPr>
              <a:t>результатов ЕГЭ </a:t>
            </a:r>
            <a:r>
              <a:rPr lang="ru-RU" sz="3200" b="1" u="sng" dirty="0" smtClean="0">
                <a:solidFill>
                  <a:srgbClr val="C00000"/>
                </a:solidFill>
              </a:rPr>
              <a:t>2016  г</a:t>
            </a:r>
            <a:r>
              <a:rPr lang="ru-RU" sz="2800" b="1" dirty="0" smtClean="0">
                <a:solidFill>
                  <a:srgbClr val="C00000"/>
                </a:solidFill>
              </a:rPr>
              <a:t>. по </a:t>
            </a:r>
            <a:r>
              <a:rPr lang="ru-RU" sz="2800" b="1" dirty="0">
                <a:solidFill>
                  <a:srgbClr val="C00000"/>
                </a:solidFill>
              </a:rPr>
              <a:t>математике базового и профильного </a:t>
            </a:r>
            <a:r>
              <a:rPr lang="ru-RU" sz="2800" b="1" dirty="0" smtClean="0">
                <a:solidFill>
                  <a:srgbClr val="C00000"/>
                </a:solidFill>
              </a:rPr>
              <a:t>уровней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72827" y="928382"/>
            <a:ext cx="6775947" cy="29197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72827" y="3952875"/>
            <a:ext cx="6775947" cy="2782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31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1" y="0"/>
            <a:ext cx="10658474" cy="128089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Проблемные разделы  курсов математики профильного и базового уровня </a:t>
            </a:r>
            <a:r>
              <a:rPr lang="ru-RU" sz="2800" b="1" dirty="0" smtClean="0">
                <a:solidFill>
                  <a:srgbClr val="C00000"/>
                </a:solidFill>
              </a:rPr>
              <a:t>по итогам ЕГЭ 2016 г.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303647"/>
              </p:ext>
            </p:extLst>
          </p:nvPr>
        </p:nvGraphicFramePr>
        <p:xfrm>
          <a:off x="2398236" y="1033335"/>
          <a:ext cx="9012714" cy="4936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039">
                  <a:extLst>
                    <a:ext uri="{9D8B030D-6E8A-4147-A177-3AD203B41FA5}">
                      <a16:colId xmlns:a16="http://schemas.microsoft.com/office/drawing/2014/main" xmlns="" val="341520113"/>
                    </a:ext>
                  </a:extLst>
                </a:gridCol>
                <a:gridCol w="3194573">
                  <a:extLst>
                    <a:ext uri="{9D8B030D-6E8A-4147-A177-3AD203B41FA5}">
                      <a16:colId xmlns:a16="http://schemas.microsoft.com/office/drawing/2014/main" xmlns="" val="2726345596"/>
                    </a:ext>
                  </a:extLst>
                </a:gridCol>
                <a:gridCol w="958327">
                  <a:extLst>
                    <a:ext uri="{9D8B030D-6E8A-4147-A177-3AD203B41FA5}">
                      <a16:colId xmlns:a16="http://schemas.microsoft.com/office/drawing/2014/main" xmlns="" val="2141457702"/>
                    </a:ext>
                  </a:extLst>
                </a:gridCol>
                <a:gridCol w="3914775">
                  <a:extLst>
                    <a:ext uri="{9D8B030D-6E8A-4147-A177-3AD203B41FA5}">
                      <a16:colId xmlns:a16="http://schemas.microsoft.com/office/drawing/2014/main" xmlns="" val="3896407898"/>
                    </a:ext>
                  </a:extLst>
                </a:gridCol>
              </a:tblGrid>
              <a:tr h="20075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Профильный уровень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Базовый уровень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3296854"/>
                  </a:ext>
                </a:extLst>
              </a:tr>
              <a:tr h="737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 заданий КИМ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Содержание задания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№ заданий КИМ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Содержание задания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13767463"/>
                  </a:ext>
                </a:extLst>
              </a:tr>
              <a:tr h="48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выполнять действия с функциями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выполнять вычисления и преобразования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39213261"/>
                  </a:ext>
                </a:extLst>
              </a:tr>
              <a:tr h="48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строить и исследовать простейшие математические модели  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0884259"/>
                  </a:ext>
                </a:extLst>
              </a:tr>
              <a:tr h="48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строить и исследовать простейшие математические модели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26327570"/>
                  </a:ext>
                </a:extLst>
              </a:tr>
              <a:tr h="737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выполнять действия с геометрическими фигурами, координатами и векторами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13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выполнять действия с геометрическими фигурами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14757857"/>
                  </a:ext>
                </a:extLst>
              </a:tr>
              <a:tr h="737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выполнять действия с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геометрическими фигурами,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координатами и векторами 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выполнять действия с геометрическими фигурами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04259892"/>
                  </a:ext>
                </a:extLst>
              </a:tr>
              <a:tr h="4859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16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выполнять действия с геометрическими фигурами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113465309"/>
                  </a:ext>
                </a:extLst>
              </a:tr>
              <a:tr h="4859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решать уравнения и неравенства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</a:rPr>
                        <a:t>17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Уметь решать уравнения и неравенства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50378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46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85925" y="81185"/>
            <a:ext cx="10210799" cy="690340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C00000"/>
                </a:solidFill>
              </a:rPr>
              <a:t>Мониторинг уровня выполнения заданий КИМ </a:t>
            </a:r>
            <a:r>
              <a:rPr lang="ru-RU" sz="1800" b="1" u="sng" dirty="0">
                <a:solidFill>
                  <a:srgbClr val="C00000"/>
                </a:solidFill>
              </a:rPr>
              <a:t>по математике базового </a:t>
            </a:r>
            <a:r>
              <a:rPr lang="ru-RU" sz="1800" b="1" u="sng" dirty="0" smtClean="0">
                <a:solidFill>
                  <a:srgbClr val="C00000"/>
                </a:solidFill>
              </a:rPr>
              <a:t>уровня </a:t>
            </a:r>
            <a:r>
              <a:rPr lang="ru-RU" sz="1800" b="1" dirty="0" smtClean="0">
                <a:solidFill>
                  <a:srgbClr val="C00000"/>
                </a:solidFill>
              </a:rPr>
              <a:t>по </a:t>
            </a:r>
            <a:r>
              <a:rPr lang="ru-RU" sz="1800" b="1" dirty="0">
                <a:solidFill>
                  <a:srgbClr val="C00000"/>
                </a:solidFill>
              </a:rPr>
              <a:t>результатам ЕГЭ 2016 - 2017г.г. и ТТ 2018г.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5296195"/>
              </p:ext>
            </p:extLst>
          </p:nvPr>
        </p:nvGraphicFramePr>
        <p:xfrm>
          <a:off x="1652154" y="756707"/>
          <a:ext cx="10027228" cy="5584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1902">
                  <a:extLst>
                    <a:ext uri="{9D8B030D-6E8A-4147-A177-3AD203B41FA5}">
                      <a16:colId xmlns:a16="http://schemas.microsoft.com/office/drawing/2014/main" xmlns="" val="2104840413"/>
                    </a:ext>
                  </a:extLst>
                </a:gridCol>
                <a:gridCol w="2237223">
                  <a:extLst>
                    <a:ext uri="{9D8B030D-6E8A-4147-A177-3AD203B41FA5}">
                      <a16:colId xmlns:a16="http://schemas.microsoft.com/office/drawing/2014/main" xmlns="" val="2838906937"/>
                    </a:ext>
                  </a:extLst>
                </a:gridCol>
                <a:gridCol w="5027168">
                  <a:extLst>
                    <a:ext uri="{9D8B030D-6E8A-4147-A177-3AD203B41FA5}">
                      <a16:colId xmlns:a16="http://schemas.microsoft.com/office/drawing/2014/main" xmlns="" val="407069375"/>
                    </a:ext>
                  </a:extLst>
                </a:gridCol>
                <a:gridCol w="688205">
                  <a:extLst>
                    <a:ext uri="{9D8B030D-6E8A-4147-A177-3AD203B41FA5}">
                      <a16:colId xmlns:a16="http://schemas.microsoft.com/office/drawing/2014/main" xmlns="" val="757036707"/>
                    </a:ext>
                  </a:extLst>
                </a:gridCol>
                <a:gridCol w="742826">
                  <a:extLst>
                    <a:ext uri="{9D8B030D-6E8A-4147-A177-3AD203B41FA5}">
                      <a16:colId xmlns:a16="http://schemas.microsoft.com/office/drawing/2014/main" xmlns="" val="359301256"/>
                    </a:ext>
                  </a:extLst>
                </a:gridCol>
                <a:gridCol w="599904">
                  <a:extLst>
                    <a:ext uri="{9D8B030D-6E8A-4147-A177-3AD203B41FA5}">
                      <a16:colId xmlns:a16="http://schemas.microsoft.com/office/drawing/2014/main" xmlns="" val="2536757072"/>
                    </a:ext>
                  </a:extLst>
                </a:gridCol>
              </a:tblGrid>
              <a:tr h="76271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задания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Требования (умения), проверяемые заданиями экзаменационной работы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Код контролируемого элемента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Средний уровень выполнения задания, 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828743"/>
                  </a:ext>
                </a:extLst>
              </a:tr>
              <a:tr h="7982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Элементы содержания, проверяемые заданиями экзаменационной работы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ЕГЭ 2016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ЕГЭ 2017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ТТ 2018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83828651"/>
                  </a:ext>
                </a:extLst>
              </a:tr>
              <a:tr h="11431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Уметь выполнять вычисления и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</a:rPr>
                        <a:t>преобразования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1.4.1 Преобразования выражений, включающих арифметические операции. 1.4.2 Преобразования выражений, включающих операцию возведения в степень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67,2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75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65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25631489"/>
                  </a:ext>
                </a:extLst>
              </a:tr>
              <a:tr h="28602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Уметь строить и исследовать простейшие математические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</a:rPr>
                        <a:t>модели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5.1.1 Треугольник. 5.1.2 Параллелограмм, прямоугольник, ромб, квадрат. 5.1.3 Трапеция. 5.5.2 Угол между прямыми в пространстве; угол между прямой и плоскостью, угол между плоскостями. 5.5.3 Длина отрезка, ломаной, окружности, периметр многоугольника. 5.5.5 Площадь треугольника, параллелограмма, трапеции, круга, сектора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59,8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70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48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75272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86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934451"/>
              </p:ext>
            </p:extLst>
          </p:nvPr>
        </p:nvGraphicFramePr>
        <p:xfrm>
          <a:off x="696190" y="203017"/>
          <a:ext cx="10990985" cy="5719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0360">
                  <a:extLst>
                    <a:ext uri="{9D8B030D-6E8A-4147-A177-3AD203B41FA5}">
                      <a16:colId xmlns:a16="http://schemas.microsoft.com/office/drawing/2014/main" xmlns="" val="3593063141"/>
                    </a:ext>
                  </a:extLst>
                </a:gridCol>
                <a:gridCol w="2571899">
                  <a:extLst>
                    <a:ext uri="{9D8B030D-6E8A-4147-A177-3AD203B41FA5}">
                      <a16:colId xmlns:a16="http://schemas.microsoft.com/office/drawing/2014/main" xmlns="" val="2462322902"/>
                    </a:ext>
                  </a:extLst>
                </a:gridCol>
                <a:gridCol w="5315231">
                  <a:extLst>
                    <a:ext uri="{9D8B030D-6E8A-4147-A177-3AD203B41FA5}">
                      <a16:colId xmlns:a16="http://schemas.microsoft.com/office/drawing/2014/main" xmlns="" val="3369435536"/>
                    </a:ext>
                  </a:extLst>
                </a:gridCol>
                <a:gridCol w="773766">
                  <a:extLst>
                    <a:ext uri="{9D8B030D-6E8A-4147-A177-3AD203B41FA5}">
                      <a16:colId xmlns:a16="http://schemas.microsoft.com/office/drawing/2014/main" xmlns="" val="3797154705"/>
                    </a:ext>
                  </a:extLst>
                </a:gridCol>
                <a:gridCol w="773766">
                  <a:extLst>
                    <a:ext uri="{9D8B030D-6E8A-4147-A177-3AD203B41FA5}">
                      <a16:colId xmlns:a16="http://schemas.microsoft.com/office/drawing/2014/main" xmlns="" val="3739073030"/>
                    </a:ext>
                  </a:extLst>
                </a:gridCol>
                <a:gridCol w="775963">
                  <a:extLst>
                    <a:ext uri="{9D8B030D-6E8A-4147-A177-3AD203B41FA5}">
                      <a16:colId xmlns:a16="http://schemas.microsoft.com/office/drawing/2014/main" xmlns="" val="1743990122"/>
                    </a:ext>
                  </a:extLst>
                </a:gridCol>
              </a:tblGrid>
              <a:tr h="13058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</a:rPr>
                        <a:t>Уметь строить и исследовать простейшие математические 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  <a:effectLst/>
                        </a:rPr>
                        <a:t>модели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002060"/>
                          </a:solidFill>
                          <a:effectLst/>
                        </a:rPr>
                        <a:t>1.4.1 Преобразования выражений, включающих арифметические операции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27,2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60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54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4203409"/>
                  </a:ext>
                </a:extLst>
              </a:tr>
              <a:tr h="1048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Уметь выполнять действия с геометрическими фигурами. 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5.5.6 Площадь поверхности конуса, цилиндра, сферы. 5.5.7 Объём куба, прямоугольного параллелепипеда, пирамиды, призмы, цилиндра, конуса, шара. Координаты и векторы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effectLst/>
                        </a:rPr>
                        <a:t>26,6</a:t>
                      </a:r>
                      <a:endParaRPr lang="ru-RU" sz="16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effectLst/>
                        </a:rPr>
                        <a:t>47</a:t>
                      </a:r>
                      <a:endParaRPr lang="ru-RU" sz="16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effectLst/>
                        </a:rPr>
                        <a:t>41</a:t>
                      </a:r>
                      <a:endParaRPr lang="ru-RU" sz="16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2110437927"/>
                  </a:ext>
                </a:extLst>
              </a:tr>
              <a:tr h="3365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Уметь выполнять действия с геометрическими фигурами. 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</a:rPr>
                        <a:t>5.3.2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Параллелепипед; куб; симметрии в кубе, в параллелепипеде. 5.3.3 Пирамида, её основание, боковые рёбра, высота, боковая поверхность; треугольная пирамида; правильная пирамида. 5.4.1 Цилиндр. Основание, высота, боковая поверхность, образующая, развертка. 5.4.2 Конус. Основание, высота, боковая поверхность, образующая, развертка. 5.4.3 Шар и сфера, их сечения. Измерение геометрических величин. 5.5.7 Объём куба, прямоугольного параллелепипеда, пирамиды, призмы, цилиндра, конуса, шара. Координаты и векторы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42,2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53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</a:rPr>
                        <a:t>47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79022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77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100" y="324196"/>
            <a:ext cx="8989395" cy="601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31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486" y="338386"/>
            <a:ext cx="8329163" cy="602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937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15413" y="3728790"/>
          <a:ext cx="10478955" cy="3129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15413" y="836713"/>
          <a:ext cx="10657183" cy="2771039"/>
        </p:xfrm>
        <a:graphic>
          <a:graphicData uri="http://schemas.openxmlformats.org/drawingml/2006/table">
            <a:tbl>
              <a:tblPr/>
              <a:tblGrid>
                <a:gridCol w="756661"/>
                <a:gridCol w="3755840"/>
                <a:gridCol w="1248139"/>
                <a:gridCol w="864096"/>
                <a:gridCol w="768085"/>
                <a:gridCol w="768085"/>
                <a:gridCol w="864096"/>
                <a:gridCol w="864096"/>
                <a:gridCol w="768085"/>
              </a:tblGrid>
              <a:tr h="216024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№ задания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Проверяемые элементы содержания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Уровень сложности задания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Уровень выполнения задания, %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51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ЕГЭ 2016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Средний 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Группа      &lt; мин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Группа     24 -60 т.б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Группа   61-80 т.б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Группа   81-100 т.б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3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Информационная обработка письменных текстов различных стилей и жанров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87,1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84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42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73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96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8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Средства связи предложений в тексте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80,4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94</a:t>
                      </a:r>
                      <a:endParaRPr lang="ru-RU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51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89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4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Лексическое значение слова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84,9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85</a:t>
                      </a:r>
                      <a:endParaRPr lang="ru-RU" sz="120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31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74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93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</a:rPr>
                        <a:t>99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8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Орфоэпические нормы (постановка ударения)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Б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79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64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19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51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70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b="1" dirty="0">
                          <a:solidFill>
                            <a:srgbClr val="002060"/>
                          </a:solidFill>
                        </a:rPr>
                        <a:t>78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260649"/>
            <a:ext cx="12192000" cy="85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Анализ выполнения заданий КИМ ЕГЭ 2017 г.  по русскому языку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 группам участников с кратким ответом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181</TotalTime>
  <Words>920</Words>
  <Application>Microsoft Office PowerPoint</Application>
  <PresentationFormat>Произвольный</PresentationFormat>
  <Paragraphs>215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Легкий дым</vt:lpstr>
      <vt:lpstr>Комплексная оценка качества общего образования как элемент системы повышения квалификации педагогических работников</vt:lpstr>
      <vt:lpstr>Презентация PowerPoint</vt:lpstr>
      <vt:lpstr>Сопоставление  результатов ЕГЭ 2016  г. по математике базового и профильного уровней</vt:lpstr>
      <vt:lpstr>Проблемные разделы  курсов математики профильного и базового уровня по итогам ЕГЭ 2016 г. </vt:lpstr>
      <vt:lpstr>Мониторинг уровня выполнения заданий КИМ по математике базового уровня по результатам ЕГЭ 2016 - 2017г.г. и ТТ 2018г.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Комплексная оценка качества общего образования как элемент системы повышения квалификации педагогических работников</dc:title>
  <dc:creator>Баклаков Вячеслав Михайлович</dc:creator>
  <cp:lastModifiedBy>Ревазова Анжела Коммунаровна</cp:lastModifiedBy>
  <cp:revision>23</cp:revision>
  <dcterms:created xsi:type="dcterms:W3CDTF">2018-02-21T11:02:14Z</dcterms:created>
  <dcterms:modified xsi:type="dcterms:W3CDTF">2018-02-22T06:01:19Z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594071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D5.0.8</vt:lpwstr>
  </property>
</Properties>
</file>