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1" r:id="rId5"/>
    <p:sldId id="272" r:id="rId6"/>
    <p:sldId id="273" r:id="rId7"/>
    <p:sldId id="262" r:id="rId8"/>
    <p:sldId id="274" r:id="rId9"/>
    <p:sldId id="263" r:id="rId10"/>
    <p:sldId id="275" r:id="rId11"/>
    <p:sldId id="264" r:id="rId12"/>
    <p:sldId id="265" r:id="rId13"/>
    <p:sldId id="278" r:id="rId14"/>
    <p:sldId id="266" r:id="rId15"/>
    <p:sldId id="267" r:id="rId16"/>
    <p:sldId id="276" r:id="rId17"/>
    <p:sldId id="277" r:id="rId18"/>
    <p:sldId id="268" r:id="rId19"/>
    <p:sldId id="269" r:id="rId20"/>
    <p:sldId id="283" r:id="rId21"/>
    <p:sldId id="271" r:id="rId22"/>
    <p:sldId id="280" r:id="rId23"/>
    <p:sldId id="281" r:id="rId24"/>
    <p:sldId id="279" r:id="rId25"/>
    <p:sldId id="282" r:id="rId26"/>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40205B4B-4177-49ED-86AA-2E28CD984B99}" type="slidenum">
              <a:rPr lang="ru-RU" altLang="ru-RU"/>
              <a:pPr>
                <a:defRPr/>
              </a:pPr>
              <a:t>‹#›</a:t>
            </a:fld>
            <a:endParaRPr lang="ru-RU" altLang="ru-RU"/>
          </a:p>
        </p:txBody>
      </p:sp>
    </p:spTree>
    <p:extLst>
      <p:ext uri="{BB962C8B-B14F-4D97-AF65-F5344CB8AC3E}">
        <p14:creationId xmlns:p14="http://schemas.microsoft.com/office/powerpoint/2010/main" val="1452717631"/>
      </p:ext>
    </p:extLst>
  </p:cSld>
  <p:clrMapOvr>
    <a:masterClrMapping/>
  </p:clrMapOvr>
  <p:transition spd="med">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6309367-25F7-42A3-AB97-EB2C5AF69B37}" type="slidenum">
              <a:rPr lang="ru-RU" altLang="ru-RU"/>
              <a:pPr>
                <a:defRPr/>
              </a:pPr>
              <a:t>‹#›</a:t>
            </a:fld>
            <a:endParaRPr lang="ru-RU" altLang="ru-RU"/>
          </a:p>
        </p:txBody>
      </p:sp>
    </p:spTree>
    <p:extLst>
      <p:ext uri="{BB962C8B-B14F-4D97-AF65-F5344CB8AC3E}">
        <p14:creationId xmlns:p14="http://schemas.microsoft.com/office/powerpoint/2010/main" val="1688793076"/>
      </p:ext>
    </p:extLst>
  </p:cSld>
  <p:clrMapOvr>
    <a:masterClrMapping/>
  </p:clrMapOvr>
  <p:transition spd="med">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892D101E-B719-429E-AE2D-C8D9D6C879A7}" type="slidenum">
              <a:rPr lang="ru-RU" altLang="ru-RU"/>
              <a:pPr>
                <a:defRPr/>
              </a:pPr>
              <a:t>‹#›</a:t>
            </a:fld>
            <a:endParaRPr lang="ru-RU" altLang="ru-RU"/>
          </a:p>
        </p:txBody>
      </p:sp>
    </p:spTree>
    <p:extLst>
      <p:ext uri="{BB962C8B-B14F-4D97-AF65-F5344CB8AC3E}">
        <p14:creationId xmlns:p14="http://schemas.microsoft.com/office/powerpoint/2010/main" val="4131351349"/>
      </p:ext>
    </p:extLst>
  </p:cSld>
  <p:clrMapOvr>
    <a:masterClrMapping/>
  </p:clrMapOvr>
  <p:transition spd="med">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4B9B12D7-7565-42E1-9203-124B8B493876}" type="slidenum">
              <a:rPr lang="ru-RU" altLang="ru-RU"/>
              <a:pPr>
                <a:defRPr/>
              </a:pPr>
              <a:t>‹#›</a:t>
            </a:fld>
            <a:endParaRPr lang="ru-RU" altLang="ru-RU"/>
          </a:p>
        </p:txBody>
      </p:sp>
    </p:spTree>
    <p:extLst>
      <p:ext uri="{BB962C8B-B14F-4D97-AF65-F5344CB8AC3E}">
        <p14:creationId xmlns:p14="http://schemas.microsoft.com/office/powerpoint/2010/main" val="1922477396"/>
      </p:ext>
    </p:extLst>
  </p:cSld>
  <p:clrMapOvr>
    <a:masterClrMapping/>
  </p:clrMapOvr>
  <p:transition spd="med">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635096BD-7985-4513-BD0D-C6805882E487}" type="slidenum">
              <a:rPr lang="ru-RU" altLang="ru-RU"/>
              <a:pPr>
                <a:defRPr/>
              </a:pPr>
              <a:t>‹#›</a:t>
            </a:fld>
            <a:endParaRPr lang="ru-RU" altLang="ru-RU"/>
          </a:p>
        </p:txBody>
      </p:sp>
    </p:spTree>
    <p:extLst>
      <p:ext uri="{BB962C8B-B14F-4D97-AF65-F5344CB8AC3E}">
        <p14:creationId xmlns:p14="http://schemas.microsoft.com/office/powerpoint/2010/main" val="2372657952"/>
      </p:ext>
    </p:extLst>
  </p:cSld>
  <p:clrMapOvr>
    <a:masterClrMapping/>
  </p:clrMapOvr>
  <p:transition spd="med">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B6128A36-0843-4426-B901-C56CD415EAA7}" type="slidenum">
              <a:rPr lang="ru-RU" altLang="ru-RU"/>
              <a:pPr>
                <a:defRPr/>
              </a:pPr>
              <a:t>‹#›</a:t>
            </a:fld>
            <a:endParaRPr lang="ru-RU" altLang="ru-RU"/>
          </a:p>
        </p:txBody>
      </p:sp>
    </p:spTree>
    <p:extLst>
      <p:ext uri="{BB962C8B-B14F-4D97-AF65-F5344CB8AC3E}">
        <p14:creationId xmlns:p14="http://schemas.microsoft.com/office/powerpoint/2010/main" val="4081264565"/>
      </p:ext>
    </p:extLst>
  </p:cSld>
  <p:clrMapOvr>
    <a:masterClrMapping/>
  </p:clrMapOvr>
  <p:transition spd="med">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1CCDF40A-EFE9-4D27-AA13-1FB95C18702D}" type="slidenum">
              <a:rPr lang="ru-RU" altLang="ru-RU"/>
              <a:pPr>
                <a:defRPr/>
              </a:pPr>
              <a:t>‹#›</a:t>
            </a:fld>
            <a:endParaRPr lang="ru-RU" altLang="ru-RU"/>
          </a:p>
        </p:txBody>
      </p:sp>
    </p:spTree>
    <p:extLst>
      <p:ext uri="{BB962C8B-B14F-4D97-AF65-F5344CB8AC3E}">
        <p14:creationId xmlns:p14="http://schemas.microsoft.com/office/powerpoint/2010/main" val="3017187033"/>
      </p:ext>
    </p:extLst>
  </p:cSld>
  <p:clrMapOvr>
    <a:masterClrMapping/>
  </p:clrMapOvr>
  <p:transition spd="med">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9D5AA25E-CF64-4AF3-99BD-E09BFFCC4800}" type="slidenum">
              <a:rPr lang="ru-RU" altLang="ru-RU"/>
              <a:pPr>
                <a:defRPr/>
              </a:pPr>
              <a:t>‹#›</a:t>
            </a:fld>
            <a:endParaRPr lang="ru-RU" altLang="ru-RU"/>
          </a:p>
        </p:txBody>
      </p:sp>
    </p:spTree>
    <p:extLst>
      <p:ext uri="{BB962C8B-B14F-4D97-AF65-F5344CB8AC3E}">
        <p14:creationId xmlns:p14="http://schemas.microsoft.com/office/powerpoint/2010/main" val="1545262144"/>
      </p:ext>
    </p:extLst>
  </p:cSld>
  <p:clrMapOvr>
    <a:masterClrMapping/>
  </p:clrMapOvr>
  <p:transition spd="med">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C26DD35A-CE8F-4C73-880C-AEF0278F9D98}" type="slidenum">
              <a:rPr lang="ru-RU" altLang="ru-RU"/>
              <a:pPr>
                <a:defRPr/>
              </a:pPr>
              <a:t>‹#›</a:t>
            </a:fld>
            <a:endParaRPr lang="ru-RU" altLang="ru-RU"/>
          </a:p>
        </p:txBody>
      </p:sp>
    </p:spTree>
    <p:extLst>
      <p:ext uri="{BB962C8B-B14F-4D97-AF65-F5344CB8AC3E}">
        <p14:creationId xmlns:p14="http://schemas.microsoft.com/office/powerpoint/2010/main" val="3661575655"/>
      </p:ext>
    </p:extLst>
  </p:cSld>
  <p:clrMapOvr>
    <a:masterClrMapping/>
  </p:clrMapOvr>
  <p:transition spd="med">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F6335D-063D-4F5D-86B8-46752EF09990}" type="slidenum">
              <a:rPr lang="ru-RU" altLang="ru-RU"/>
              <a:pPr>
                <a:defRPr/>
              </a:pPr>
              <a:t>‹#›</a:t>
            </a:fld>
            <a:endParaRPr lang="ru-RU" altLang="ru-RU"/>
          </a:p>
        </p:txBody>
      </p:sp>
    </p:spTree>
    <p:extLst>
      <p:ext uri="{BB962C8B-B14F-4D97-AF65-F5344CB8AC3E}">
        <p14:creationId xmlns:p14="http://schemas.microsoft.com/office/powerpoint/2010/main" val="1075504808"/>
      </p:ext>
    </p:extLst>
  </p:cSld>
  <p:clrMapOvr>
    <a:masterClrMapping/>
  </p:clrMapOvr>
  <p:transition spd="med">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383BB9AD-0C12-4038-9EDF-409E82295C52}" type="slidenum">
              <a:rPr lang="ru-RU" altLang="ru-RU"/>
              <a:pPr>
                <a:defRPr/>
              </a:pPr>
              <a:t>‹#›</a:t>
            </a:fld>
            <a:endParaRPr lang="ru-RU" altLang="ru-RU"/>
          </a:p>
        </p:txBody>
      </p:sp>
    </p:spTree>
    <p:extLst>
      <p:ext uri="{BB962C8B-B14F-4D97-AF65-F5344CB8AC3E}">
        <p14:creationId xmlns:p14="http://schemas.microsoft.com/office/powerpoint/2010/main" val="3733803561"/>
      </p:ext>
    </p:extLst>
  </p:cSld>
  <p:clrMapOvr>
    <a:masterClrMapping/>
  </p:clrMapOvr>
  <p:transition spd="med">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9A14F803-7357-4F5E-9CC2-D05A227CFDB0}"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newsflash/>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love-love.org.ua/Ramki/pisma/537079.JPG"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newuvao.uvao.ru/uvao/getimage/?objectId=77142"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img-fotki.yandex.ru/get/3209/vale-vasilenko.6/0_22b08_ffecb855_XL" TargetMode="External"/><Relationship Id="rId1" Type="http://schemas.openxmlformats.org/officeDocument/2006/relationships/slideLayout" Target="../slideLayouts/slideLayout2.xml"/><Relationship Id="rId6" Type="http://schemas.openxmlformats.org/officeDocument/2006/relationships/image" Target="../media/image20.jpeg"/><Relationship Id="rId5" Type="http://schemas.openxmlformats.org/officeDocument/2006/relationships/image" Target="../media/image19.png"/><Relationship Id="rId4" Type="http://schemas.openxmlformats.org/officeDocument/2006/relationships/hyperlink" Target="http://sblp2009.narod.ru/gg/lp/pnaf.gif"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historydoc.edu.ru/attach.asp?a_no=3213"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hyperlink" Target="http://litzona.net/index.php?name=show&amp;op=getimage&amp;id=30916"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slideLayout" Target="../slideLayouts/slideLayout2.xml"/><Relationship Id="rId1" Type="http://schemas.openxmlformats.org/officeDocument/2006/relationships/audio" Target="file:///F:\&#1059;&#1088;&#1086;&#1082;%20&#1087;&#1080;&#1089;&#1100;&#1084;&#1072;%20&#1087;&#1080;&#1089;&#1100;&#1084;&#1086;%20&#1074;&#1077;&#1090;&#1077;&#1088;&#1072;&#1085;&#1091;\05_-_polevaya_pochta.mp3" TargetMode="External"/><Relationship Id="rId4" Type="http://schemas.openxmlformats.org/officeDocument/2006/relationships/image" Target="../media/image25.png"/></Relationships>
</file>

<file path=ppt/slides/_rels/slide19.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hyperlink" Target="http://www.fotodelo.ru/archive/gi/6456.4-@session@.gi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stihi.ru/pics/2009/06/03/648.jp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hyperlink" Target="http://petersburg.rfn.ru/rnews.html?id=34107&amp;cid=7"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file:///F:\&#1059;&#1088;&#1086;&#1082;%20&#1087;&#1080;&#1089;&#1100;&#1084;&#1072;%20&#1087;&#1080;&#1089;&#1100;&#1084;&#1086;%20&#1074;&#1077;&#1090;&#1077;&#1088;&#1072;&#1085;&#1091;\minutamo.mp3" TargetMode="External"/><Relationship Id="rId1" Type="http://schemas.openxmlformats.org/officeDocument/2006/relationships/audio" Target="file:///E:\&#1059;&#1088;&#1086;&#1082;%20&#1087;&#1080;&#1089;&#1100;&#1084;&#1072;%20&#1087;&#1080;&#1089;&#1100;&#1084;&#1086;%20&#1074;&#1077;&#1090;&#1077;&#1088;&#1072;&#1085;&#1091;\minutamo.mp3" TargetMode="External"/><Relationship Id="rId6" Type="http://schemas.openxmlformats.org/officeDocument/2006/relationships/image" Target="../media/image25.png"/><Relationship Id="rId5" Type="http://schemas.openxmlformats.org/officeDocument/2006/relationships/image" Target="../media/image28.jpeg"/><Relationship Id="rId4" Type="http://schemas.openxmlformats.org/officeDocument/2006/relationships/hyperlink" Target="http://s41.radikal.ru/i092/0905/de/7828dba51976.jpg" TargetMode="External"/></Relationships>
</file>

<file path=ppt/slides/_rels/slide22.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hyperlink" Target="http://www.samufps.ru/"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ovetskiepesni.narod.ru/bernes/index.htm" TargetMode="External"/><Relationship Id="rId3" Type="http://schemas.openxmlformats.org/officeDocument/2006/relationships/hyperlink" Target="http://www.kadashnikov.ru/publ/12" TargetMode="External"/><Relationship Id="rId7" Type="http://schemas.openxmlformats.org/officeDocument/2006/relationships/hyperlink" Target="http://www.fotodelo.ru/archive/gi/6456.4-@session@.gif" TargetMode="External"/><Relationship Id="rId12" Type="http://schemas.openxmlformats.org/officeDocument/2006/relationships/hyperlink" Target="http://petersburg.rfn.ru/rnews.html?id=34107&amp;cid=7" TargetMode="External"/><Relationship Id="rId2" Type="http://schemas.openxmlformats.org/officeDocument/2006/relationships/hyperlink" Target="http://philparade.narod.ru/" TargetMode="External"/><Relationship Id="rId1" Type="http://schemas.openxmlformats.org/officeDocument/2006/relationships/slideLayout" Target="../slideLayouts/slideLayout2.xml"/><Relationship Id="rId6" Type="http://schemas.openxmlformats.org/officeDocument/2006/relationships/hyperlink" Target="http://www.nmansurcino.ucoz.ru/" TargetMode="External"/><Relationship Id="rId11" Type="http://schemas.openxmlformats.org/officeDocument/2006/relationships/hyperlink" Target="http://www.stihi.ru/2008/02/20/1115" TargetMode="External"/><Relationship Id="rId5" Type="http://schemas.openxmlformats.org/officeDocument/2006/relationships/hyperlink" Target="http://www.samufps.ru/press_center/news/190/" TargetMode="External"/><Relationship Id="rId10" Type="http://schemas.openxmlformats.org/officeDocument/2006/relationships/hyperlink" Target="http://www.proshkolu.ru/club/vov1941-45/list/1-11112-6867" TargetMode="External"/><Relationship Id="rId4" Type="http://schemas.openxmlformats.org/officeDocument/2006/relationships/hyperlink" Target="http://maikkorsarrus.ucoz.ru/news/2010-01-19-100" TargetMode="External"/><Relationship Id="rId9" Type="http://schemas.openxmlformats.org/officeDocument/2006/relationships/hyperlink" Target="http://edu.tomsk.ru/teacher_help/05030704.doc"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ien-team.ucoz.ru/_nw/0/73503.jp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foto.istranet.ru/albums/userpics/10530/normal_%D0%9F%D0%B8%D1%81%D1%8C%D0%BC%D0%BE_%D0%B2_%D0%93%D0%B5%D1%80%D0%BC%D0%B0%D0%BD%D0%B8%D1%8E_.jp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uisrussia.msu.ru/docs/nov/2008/32/6.jpg" TargetMode="Externa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hyperlink" Target="http://img-2008-05.photosight.ru/20/2684970.jp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descr="Картинка 19 из 82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WordArt 7"/>
          <p:cNvSpPr>
            <a:spLocks noChangeArrowheads="1" noChangeShapeType="1" noTextEdit="1"/>
          </p:cNvSpPr>
          <p:nvPr/>
        </p:nvSpPr>
        <p:spPr bwMode="auto">
          <a:xfrm rot="-608179">
            <a:off x="612775" y="865188"/>
            <a:ext cx="5608638" cy="1584325"/>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0066CC"/>
                </a:solidFill>
                <a:effectLst>
                  <a:outerShdw dist="35921" dir="2700000" algn="ctr" rotWithShape="0">
                    <a:srgbClr val="990000"/>
                  </a:outerShdw>
                </a:effectLst>
                <a:latin typeface="Impact" panose="020B0806030902050204" pitchFamily="34" charset="0"/>
              </a:rPr>
              <a:t>Письмо с фронта</a:t>
            </a:r>
          </a:p>
        </p:txBody>
      </p:sp>
      <p:sp>
        <p:nvSpPr>
          <p:cNvPr id="4104" name="Text Box 8"/>
          <p:cNvSpPr txBox="1">
            <a:spLocks noChangeArrowheads="1"/>
          </p:cNvSpPr>
          <p:nvPr/>
        </p:nvSpPr>
        <p:spPr bwMode="auto">
          <a:xfrm rot="-869308">
            <a:off x="3271838" y="3836988"/>
            <a:ext cx="4357687" cy="178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2000" b="1">
                <a:solidFill>
                  <a:schemeClr val="accent2"/>
                </a:solidFill>
                <a:latin typeface="Times New Roman" panose="02020603050405020304" pitchFamily="18" charset="0"/>
              </a:rPr>
              <a:t>Урок развития речи</a:t>
            </a:r>
          </a:p>
          <a:p>
            <a:pPr eaLnBrk="1" hangingPunct="1">
              <a:spcBef>
                <a:spcPct val="50000"/>
              </a:spcBef>
              <a:buFontTx/>
              <a:buNone/>
            </a:pPr>
            <a:r>
              <a:rPr lang="ru-RU" altLang="ru-RU" sz="2000" b="1">
                <a:latin typeface="Times New Roman" panose="02020603050405020304" pitchFamily="18" charset="0"/>
              </a:rPr>
              <a:t>Автор:</a:t>
            </a:r>
            <a:r>
              <a:rPr lang="ru-RU" altLang="ru-RU" sz="2000">
                <a:latin typeface="Times New Roman" panose="02020603050405020304" pitchFamily="18" charset="0"/>
              </a:rPr>
              <a:t> учитель начальных классов</a:t>
            </a:r>
          </a:p>
          <a:p>
            <a:pPr eaLnBrk="1" hangingPunct="1">
              <a:spcBef>
                <a:spcPct val="50000"/>
              </a:spcBef>
              <a:buFontTx/>
              <a:buNone/>
            </a:pPr>
            <a:r>
              <a:rPr lang="ru-RU" altLang="ru-RU" sz="2000">
                <a:latin typeface="Times New Roman" panose="02020603050405020304" pitchFamily="18" charset="0"/>
              </a:rPr>
              <a:t>МБОУ «СОШ №2 с. Чермен»</a:t>
            </a:r>
          </a:p>
          <a:p>
            <a:pPr eaLnBrk="1" hangingPunct="1">
              <a:spcBef>
                <a:spcPct val="50000"/>
              </a:spcBef>
              <a:buFontTx/>
              <a:buNone/>
            </a:pPr>
            <a:r>
              <a:rPr lang="ru-RU" altLang="ru-RU" sz="2000" b="1">
                <a:solidFill>
                  <a:schemeClr val="accent2"/>
                </a:solidFill>
                <a:latin typeface="Times New Roman" panose="02020603050405020304" pitchFamily="18" charset="0"/>
              </a:rPr>
              <a:t>Галачиева Вера Иссаевна</a:t>
            </a:r>
          </a:p>
        </p:txBody>
      </p:sp>
      <p:sp>
        <p:nvSpPr>
          <p:cNvPr id="2053" name="AutoShape 9">
            <a:hlinkClick r:id="" action="ppaction://hlinkshowjump?jump=nextslide" highlightClick="1"/>
          </p:cNvPr>
          <p:cNvSpPr>
            <a:spLocks noChangeArrowheads="1"/>
          </p:cNvSpPr>
          <p:nvPr/>
        </p:nvSpPr>
        <p:spPr bwMode="auto">
          <a:xfrm>
            <a:off x="7596188" y="6237288"/>
            <a:ext cx="1296987" cy="360362"/>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103"/>
                                        </p:tgtEl>
                                        <p:attrNameLst>
                                          <p:attrName>style.visibility</p:attrName>
                                        </p:attrNameLst>
                                      </p:cBhvr>
                                      <p:to>
                                        <p:strVal val="visible"/>
                                      </p:to>
                                    </p:set>
                                    <p:animEffect transition="in" filter="fade">
                                      <p:cBhvr>
                                        <p:cTn id="7" dur="2000"/>
                                        <p:tgtEl>
                                          <p:spTgt spid="4103"/>
                                        </p:tgtEl>
                                      </p:cBhvr>
                                    </p:animEffect>
                                    <p:anim calcmode="lin" valueType="num">
                                      <p:cBhvr>
                                        <p:cTn id="8" dur="2000" fill="hold"/>
                                        <p:tgtEl>
                                          <p:spTgt spid="4103"/>
                                        </p:tgtEl>
                                        <p:attrNameLst>
                                          <p:attrName>ppt_x</p:attrName>
                                        </p:attrNameLst>
                                      </p:cBhvr>
                                      <p:tavLst>
                                        <p:tav tm="0">
                                          <p:val>
                                            <p:strVal val="#ppt_x"/>
                                          </p:val>
                                        </p:tav>
                                        <p:tav tm="100000">
                                          <p:val>
                                            <p:strVal val="#ppt_x"/>
                                          </p:val>
                                        </p:tav>
                                      </p:tavLst>
                                    </p:anim>
                                    <p:anim calcmode="lin" valueType="num">
                                      <p:cBhvr>
                                        <p:cTn id="9" dur="2000" fill="hold"/>
                                        <p:tgtEl>
                                          <p:spTgt spid="4103"/>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5" presetClass="entr" presetSubtype="10" fill="hold" nodeType="afterEffect">
                                  <p:stCondLst>
                                    <p:cond delay="0"/>
                                  </p:stCondLst>
                                  <p:childTnLst>
                                    <p:set>
                                      <p:cBhvr>
                                        <p:cTn id="12" dur="1" fill="hold">
                                          <p:stCondLst>
                                            <p:cond delay="0"/>
                                          </p:stCondLst>
                                        </p:cTn>
                                        <p:tgtEl>
                                          <p:spTgt spid="4104">
                                            <p:txEl>
                                              <p:pRg st="1" end="1"/>
                                            </p:txEl>
                                          </p:spTgt>
                                        </p:tgtEl>
                                        <p:attrNameLst>
                                          <p:attrName>style.visibility</p:attrName>
                                        </p:attrNameLst>
                                      </p:cBhvr>
                                      <p:to>
                                        <p:strVal val="visible"/>
                                      </p:to>
                                    </p:set>
                                    <p:animEffect transition="in" filter="checkerboard(across)">
                                      <p:cBhvr>
                                        <p:cTn id="13" dur="500"/>
                                        <p:tgtEl>
                                          <p:spTgt spid="4104">
                                            <p:txEl>
                                              <p:pRg st="1" end="1"/>
                                            </p:txEl>
                                          </p:spTgt>
                                        </p:tgtEl>
                                      </p:cBhvr>
                                    </p:animEffect>
                                  </p:childTnLst>
                                </p:cTn>
                              </p:par>
                            </p:childTnLst>
                          </p:cTn>
                        </p:par>
                        <p:par>
                          <p:cTn id="14" fill="hold" nodeType="afterGroup">
                            <p:stCondLst>
                              <p:cond delay="2500"/>
                            </p:stCondLst>
                            <p:childTnLst>
                              <p:par>
                                <p:cTn id="15" presetID="5" presetClass="entr" presetSubtype="10" fill="hold" nodeType="afterEffect">
                                  <p:stCondLst>
                                    <p:cond delay="0"/>
                                  </p:stCondLst>
                                  <p:childTnLst>
                                    <p:set>
                                      <p:cBhvr>
                                        <p:cTn id="16" dur="1" fill="hold">
                                          <p:stCondLst>
                                            <p:cond delay="0"/>
                                          </p:stCondLst>
                                        </p:cTn>
                                        <p:tgtEl>
                                          <p:spTgt spid="4104">
                                            <p:txEl>
                                              <p:pRg st="2" end="2"/>
                                            </p:txEl>
                                          </p:spTgt>
                                        </p:tgtEl>
                                        <p:attrNameLst>
                                          <p:attrName>style.visibility</p:attrName>
                                        </p:attrNameLst>
                                      </p:cBhvr>
                                      <p:to>
                                        <p:strVal val="visible"/>
                                      </p:to>
                                    </p:set>
                                    <p:animEffect transition="in" filter="checkerboard(across)">
                                      <p:cBhvr>
                                        <p:cTn id="17" dur="500"/>
                                        <p:tgtEl>
                                          <p:spTgt spid="4104">
                                            <p:txEl>
                                              <p:pRg st="2" end="2"/>
                                            </p:txEl>
                                          </p:spTgt>
                                        </p:tgtEl>
                                      </p:cBhvr>
                                    </p:animEffect>
                                  </p:childTnLst>
                                </p:cTn>
                              </p:par>
                            </p:childTnLst>
                          </p:cTn>
                        </p:par>
                        <p:par>
                          <p:cTn id="18" fill="hold" nodeType="afterGroup">
                            <p:stCondLst>
                              <p:cond delay="3000"/>
                            </p:stCondLst>
                            <p:childTnLst>
                              <p:par>
                                <p:cTn id="19" presetID="5" presetClass="entr" presetSubtype="10" fill="hold" nodeType="afterEffect">
                                  <p:stCondLst>
                                    <p:cond delay="0"/>
                                  </p:stCondLst>
                                  <p:childTnLst>
                                    <p:set>
                                      <p:cBhvr>
                                        <p:cTn id="20" dur="1" fill="hold">
                                          <p:stCondLst>
                                            <p:cond delay="0"/>
                                          </p:stCondLst>
                                        </p:cTn>
                                        <p:tgtEl>
                                          <p:spTgt spid="4104">
                                            <p:txEl>
                                              <p:pRg st="0" end="0"/>
                                            </p:txEl>
                                          </p:spTgt>
                                        </p:tgtEl>
                                        <p:attrNameLst>
                                          <p:attrName>style.visibility</p:attrName>
                                        </p:attrNameLst>
                                      </p:cBhvr>
                                      <p:to>
                                        <p:strVal val="visible"/>
                                      </p:to>
                                    </p:set>
                                    <p:animEffect transition="in" filter="checkerboard(across)">
                                      <p:cBhvr>
                                        <p:cTn id="21" dur="500"/>
                                        <p:tgtEl>
                                          <p:spTgt spid="410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ext Box 4"/>
          <p:cNvSpPr txBox="1">
            <a:spLocks noChangeArrowheads="1"/>
          </p:cNvSpPr>
          <p:nvPr/>
        </p:nvSpPr>
        <p:spPr bwMode="auto">
          <a:xfrm>
            <a:off x="179388" y="1052513"/>
            <a:ext cx="626427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a:latin typeface="Times New Roman" panose="02020603050405020304" pitchFamily="18" charset="0"/>
              </a:rPr>
              <a:t>В </a:t>
            </a:r>
            <a:r>
              <a:rPr lang="ru-RU" altLang="ru-RU" sz="1600">
                <a:latin typeface="Times New Roman" panose="02020603050405020304" pitchFamily="18" charset="0"/>
              </a:rPr>
              <a:t>ходе Сталинградского сражения армию обслуживали 99 полевых почтовых станций и одна военно-морская (№ 1169). В самые ответственные дни обороны Сталинграда ВМПС дислоцировалась между реками Волга и Ахтуба в землянках, среди леса. Бойцы назвали эту местность Ямы — по названию близлежащего поселка. Отсюда и известный среди корабельных волжских почтальонов адрес волжской ВМПС — "Землянки на Ямах" . Личный состав этой станции состоял из пяти девушек и солдата — водителя почтовой полуторки. Тесное помещение станции осенью-зимой 1942-1943гг. было одновременно и операторской, и казармой, и камбузом, и кают-компанией. Работали круглые сутки, ожидая почтальонов с кораблей и частей. Матрос-почтальон мог покинуть корабль лишь в моменты затишья, когда же обстановка требовала огневой поддержки войск или смены позиций, каждый почтальон становился номером боевого расчета. Станция ВМПС ежедневно должна была обменивать почту на военно-почтовой базе, а до нее более 90 км по простреливаемой и контролируемой немецкой авиацией местности. Начиналась отправка в сумерки, к рассвету — возвращение в часть. Когда автомашина выходила из строя, у соседей-разведчиков одалживали лошадь, и девушка на лошади с притороченными почтовыми мешками отправлялась в неблизкий опасный путь </a:t>
            </a:r>
          </a:p>
        </p:txBody>
      </p:sp>
      <p:sp>
        <p:nvSpPr>
          <p:cNvPr id="22533" name="WordArt 5"/>
          <p:cNvSpPr>
            <a:spLocks noChangeArrowheads="1" noChangeShapeType="1" noTextEdit="1"/>
          </p:cNvSpPr>
          <p:nvPr/>
        </p:nvSpPr>
        <p:spPr bwMode="auto">
          <a:xfrm>
            <a:off x="611188" y="0"/>
            <a:ext cx="7345362" cy="831850"/>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Цену писем на войне знали все</a:t>
            </a:r>
          </a:p>
        </p:txBody>
      </p:sp>
      <p:pic>
        <p:nvPicPr>
          <p:cNvPr id="22535" name="Picture 7" descr="Картинка 16 из 1363">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688" y="981075"/>
            <a:ext cx="2376487"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AutoShape 8">
            <a:hlinkClick r:id="" action="ppaction://hlinkshowjump?jump=nextslide" highlightClick="1"/>
          </p:cNvPr>
          <p:cNvSpPr>
            <a:spLocks noChangeArrowheads="1"/>
          </p:cNvSpPr>
          <p:nvPr/>
        </p:nvSpPr>
        <p:spPr bwMode="auto">
          <a:xfrm>
            <a:off x="7164388" y="6381750"/>
            <a:ext cx="1295400" cy="360363"/>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2533"/>
                                        </p:tgtEl>
                                        <p:attrNameLst>
                                          <p:attrName>style.visibility</p:attrName>
                                        </p:attrNameLst>
                                      </p:cBhvr>
                                      <p:to>
                                        <p:strVal val="visible"/>
                                      </p:to>
                                    </p:set>
                                    <p:animEffect transition="in" filter="checkerboard(across)">
                                      <p:cBhvr>
                                        <p:cTn id="7" dur="500"/>
                                        <p:tgtEl>
                                          <p:spTgt spid="22533"/>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22535"/>
                                        </p:tgtEl>
                                        <p:attrNameLst>
                                          <p:attrName>style.visibility</p:attrName>
                                        </p:attrNameLst>
                                      </p:cBhvr>
                                      <p:to>
                                        <p:strVal val="visible"/>
                                      </p:to>
                                    </p:set>
                                    <p:animEffect transition="in" filter="diamond(in)">
                                      <p:cBhvr>
                                        <p:cTn id="11" dur="2000"/>
                                        <p:tgtEl>
                                          <p:spTgt spid="22535"/>
                                        </p:tgtEl>
                                      </p:cBhvr>
                                    </p:animEffect>
                                  </p:childTnLst>
                                </p:cTn>
                              </p:par>
                            </p:childTnLst>
                          </p:cTn>
                        </p:par>
                        <p:par>
                          <p:cTn id="12" fill="hold" nodeType="afterGroup">
                            <p:stCondLst>
                              <p:cond delay="2500"/>
                            </p:stCondLst>
                            <p:childTnLst>
                              <p:par>
                                <p:cTn id="13" presetID="5" presetClass="entr" presetSubtype="10" fill="hold" grpId="0" nodeType="afterEffect">
                                  <p:stCondLst>
                                    <p:cond delay="0"/>
                                  </p:stCondLst>
                                  <p:childTnLst>
                                    <p:set>
                                      <p:cBhvr>
                                        <p:cTn id="14" dur="1" fill="hold">
                                          <p:stCondLst>
                                            <p:cond delay="0"/>
                                          </p:stCondLst>
                                        </p:cTn>
                                        <p:tgtEl>
                                          <p:spTgt spid="22532"/>
                                        </p:tgtEl>
                                        <p:attrNameLst>
                                          <p:attrName>style.visibility</p:attrName>
                                        </p:attrNameLst>
                                      </p:cBhvr>
                                      <p:to>
                                        <p:strVal val="visible"/>
                                      </p:to>
                                    </p:set>
                                    <p:animEffect transition="in" filter="checkerboard(across)">
                                      <p:cBhvr>
                                        <p:cTn id="15" dur="500"/>
                                        <p:tgtEl>
                                          <p:spTgt spid="225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p:bldP spid="2253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8" name="Picture 4" descr="129763-7615f89964b53b5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AutoShape 5">
            <a:hlinkClick r:id="" action="ppaction://hlinkshowjump?jump=nextslide" highlightClick="1"/>
          </p:cNvPr>
          <p:cNvSpPr>
            <a:spLocks noChangeArrowheads="1"/>
          </p:cNvSpPr>
          <p:nvPr/>
        </p:nvSpPr>
        <p:spPr bwMode="auto">
          <a:xfrm>
            <a:off x="7380288" y="6308725"/>
            <a:ext cx="1079500" cy="360363"/>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diamond(in)">
                                      <p:cBhvr>
                                        <p:cTn id="7" dur="20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2" name="Picture 4" descr="123161-5106050dce8782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AutoShape 5">
            <a:hlinkClick r:id="" action="ppaction://hlinkshowjump?jump=nextslide" highlightClick="1"/>
          </p:cNvPr>
          <p:cNvSpPr>
            <a:spLocks noChangeArrowheads="1"/>
          </p:cNvSpPr>
          <p:nvPr/>
        </p:nvSpPr>
        <p:spPr bwMode="auto">
          <a:xfrm>
            <a:off x="7451725" y="6308725"/>
            <a:ext cx="1512888" cy="433388"/>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diamond(in)">
                                      <p:cBhvr>
                                        <p:cTn id="7" dur="20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5" name="i-main-pic" descr="Картинка 80 из 563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638" y="1989138"/>
            <a:ext cx="3889375" cy="2820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6" descr="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5600" y="4076700"/>
            <a:ext cx="3457575" cy="2665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8" name="i-main-pic" descr="Картинка 68 из 563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388" y="2276475"/>
            <a:ext cx="3311525" cy="438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9" name="WordArt 9"/>
          <p:cNvSpPr>
            <a:spLocks noChangeArrowheads="1" noChangeShapeType="1" noTextEdit="1"/>
          </p:cNvSpPr>
          <p:nvPr/>
        </p:nvSpPr>
        <p:spPr bwMode="auto">
          <a:xfrm>
            <a:off x="0" y="260350"/>
            <a:ext cx="8964613" cy="1728788"/>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Писем ждали  и на фронте,  и в тылу</a:t>
            </a:r>
          </a:p>
        </p:txBody>
      </p:sp>
      <p:sp>
        <p:nvSpPr>
          <p:cNvPr id="14342" name="AutoShape 10">
            <a:hlinkClick r:id="" action="ppaction://hlinkshowjump?jump=nextslide" highlightClick="1"/>
          </p:cNvPr>
          <p:cNvSpPr>
            <a:spLocks noChangeArrowheads="1"/>
          </p:cNvSpPr>
          <p:nvPr/>
        </p:nvSpPr>
        <p:spPr bwMode="auto">
          <a:xfrm>
            <a:off x="7451725" y="6381750"/>
            <a:ext cx="1512888" cy="360363"/>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5609"/>
                                        </p:tgtEl>
                                        <p:attrNameLst>
                                          <p:attrName>style.visibility</p:attrName>
                                        </p:attrNameLst>
                                      </p:cBhvr>
                                      <p:to>
                                        <p:strVal val="visible"/>
                                      </p:to>
                                    </p:set>
                                    <p:animEffect transition="in" filter="checkerboard(across)">
                                      <p:cBhvr>
                                        <p:cTn id="7" dur="500"/>
                                        <p:tgtEl>
                                          <p:spTgt spid="25609"/>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25608"/>
                                        </p:tgtEl>
                                        <p:attrNameLst>
                                          <p:attrName>style.visibility</p:attrName>
                                        </p:attrNameLst>
                                      </p:cBhvr>
                                      <p:to>
                                        <p:strVal val="visible"/>
                                      </p:to>
                                    </p:set>
                                    <p:animEffect transition="in" filter="diamond(in)">
                                      <p:cBhvr>
                                        <p:cTn id="11" dur="2000"/>
                                        <p:tgtEl>
                                          <p:spTgt spid="25608"/>
                                        </p:tgtEl>
                                      </p:cBhvr>
                                    </p:animEffect>
                                  </p:childTnLst>
                                </p:cTn>
                              </p:par>
                            </p:childTnLst>
                          </p:cTn>
                        </p:par>
                        <p:par>
                          <p:cTn id="12" fill="hold" nodeType="afterGroup">
                            <p:stCondLst>
                              <p:cond delay="2500"/>
                            </p:stCondLst>
                            <p:childTnLst>
                              <p:par>
                                <p:cTn id="13" presetID="8" presetClass="entr" presetSubtype="16" fill="hold" nodeType="afterEffect">
                                  <p:stCondLst>
                                    <p:cond delay="0"/>
                                  </p:stCondLst>
                                  <p:childTnLst>
                                    <p:set>
                                      <p:cBhvr>
                                        <p:cTn id="14" dur="1" fill="hold">
                                          <p:stCondLst>
                                            <p:cond delay="0"/>
                                          </p:stCondLst>
                                        </p:cTn>
                                        <p:tgtEl>
                                          <p:spTgt spid="25605"/>
                                        </p:tgtEl>
                                        <p:attrNameLst>
                                          <p:attrName>style.visibility</p:attrName>
                                        </p:attrNameLst>
                                      </p:cBhvr>
                                      <p:to>
                                        <p:strVal val="visible"/>
                                      </p:to>
                                    </p:set>
                                    <p:animEffect transition="in" filter="diamond(in)">
                                      <p:cBhvr>
                                        <p:cTn id="15" dur="2000"/>
                                        <p:tgtEl>
                                          <p:spTgt spid="25605"/>
                                        </p:tgtEl>
                                      </p:cBhvr>
                                    </p:animEffect>
                                  </p:childTnLst>
                                </p:cTn>
                              </p:par>
                            </p:childTnLst>
                          </p:cTn>
                        </p:par>
                        <p:par>
                          <p:cTn id="16" fill="hold" nodeType="afterGroup">
                            <p:stCondLst>
                              <p:cond delay="4500"/>
                            </p:stCondLst>
                            <p:childTnLst>
                              <p:par>
                                <p:cTn id="17" presetID="8" presetClass="entr" presetSubtype="16" fill="hold" nodeType="afterEffect">
                                  <p:stCondLst>
                                    <p:cond delay="0"/>
                                  </p:stCondLst>
                                  <p:childTnLst>
                                    <p:set>
                                      <p:cBhvr>
                                        <p:cTn id="18" dur="1" fill="hold">
                                          <p:stCondLst>
                                            <p:cond delay="0"/>
                                          </p:stCondLst>
                                        </p:cTn>
                                        <p:tgtEl>
                                          <p:spTgt spid="25606"/>
                                        </p:tgtEl>
                                        <p:attrNameLst>
                                          <p:attrName>style.visibility</p:attrName>
                                        </p:attrNameLst>
                                      </p:cBhvr>
                                      <p:to>
                                        <p:strVal val="visible"/>
                                      </p:to>
                                    </p:set>
                                    <p:animEffect transition="in" filter="diamond(in)">
                                      <p:cBhvr>
                                        <p:cTn id="19" dur="2000"/>
                                        <p:tgtEl>
                                          <p:spTgt spid="256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684213" y="2997200"/>
            <a:ext cx="5543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ru-RU" altLang="ru-RU" sz="1800"/>
          </a:p>
        </p:txBody>
      </p:sp>
      <p:sp>
        <p:nvSpPr>
          <p:cNvPr id="13317" name="Text Box 5"/>
          <p:cNvSpPr txBox="1">
            <a:spLocks noChangeArrowheads="1"/>
          </p:cNvSpPr>
          <p:nvPr/>
        </p:nvSpPr>
        <p:spPr bwMode="auto">
          <a:xfrm>
            <a:off x="323850" y="260350"/>
            <a:ext cx="5761038" cy="3195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2400" b="1">
                <a:latin typeface="Times New Roman" panose="02020603050405020304" pitchFamily="18" charset="0"/>
              </a:rPr>
              <a:t>Какое же это счастье для бойца, получить на фронте весточку из дома, полевой треугольник, в котором привет от родных сердец, любовь, радость и тепло родного дома. </a:t>
            </a:r>
          </a:p>
          <a:p>
            <a:pPr eaLnBrk="1" hangingPunct="1">
              <a:spcBef>
                <a:spcPct val="50000"/>
              </a:spcBef>
              <a:buFontTx/>
              <a:buNone/>
            </a:pPr>
            <a:r>
              <a:rPr lang="ru-RU" altLang="ru-RU" sz="2400" b="1">
                <a:latin typeface="Times New Roman" panose="02020603050405020304" pitchFamily="18" charset="0"/>
              </a:rPr>
              <a:t>В дождь и грязь, в снег и мороз, на лошадях и пешком доставляли почтальоны бойцам письма. </a:t>
            </a:r>
          </a:p>
        </p:txBody>
      </p:sp>
      <p:pic>
        <p:nvPicPr>
          <p:cNvPr id="13318" name="Picture 6" descr="Картинка 13 из 1424">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7763" y="188913"/>
            <a:ext cx="2705100" cy="302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7" descr="Картинка 2 из 1424">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27763" y="3284538"/>
            <a:ext cx="2724150"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i-main-pic" descr="Картинка 79 из 563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8313" y="3500438"/>
            <a:ext cx="5508625" cy="335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AutoShape 9">
            <a:hlinkClick r:id="" action="ppaction://hlinkshowjump?jump=nextslide" highlightClick="1"/>
          </p:cNvPr>
          <p:cNvSpPr>
            <a:spLocks noChangeArrowheads="1"/>
          </p:cNvSpPr>
          <p:nvPr/>
        </p:nvSpPr>
        <p:spPr bwMode="auto">
          <a:xfrm>
            <a:off x="7164388" y="6381750"/>
            <a:ext cx="1728787" cy="476250"/>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3317"/>
                                        </p:tgtEl>
                                        <p:attrNameLst>
                                          <p:attrName>style.visibility</p:attrName>
                                        </p:attrNameLst>
                                      </p:cBhvr>
                                      <p:to>
                                        <p:strVal val="visible"/>
                                      </p:to>
                                    </p:set>
                                    <p:animEffect transition="in" filter="checkerboard(across)">
                                      <p:cBhvr>
                                        <p:cTn id="7" dur="500"/>
                                        <p:tgtEl>
                                          <p:spTgt spid="13317"/>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13320"/>
                                        </p:tgtEl>
                                        <p:attrNameLst>
                                          <p:attrName>style.visibility</p:attrName>
                                        </p:attrNameLst>
                                      </p:cBhvr>
                                      <p:to>
                                        <p:strVal val="visible"/>
                                      </p:to>
                                    </p:set>
                                    <p:animEffect transition="in" filter="diamond(in)">
                                      <p:cBhvr>
                                        <p:cTn id="11" dur="2000"/>
                                        <p:tgtEl>
                                          <p:spTgt spid="13320"/>
                                        </p:tgtEl>
                                      </p:cBhvr>
                                    </p:animEffect>
                                  </p:childTnLst>
                                </p:cTn>
                              </p:par>
                            </p:childTnLst>
                          </p:cTn>
                        </p:par>
                        <p:par>
                          <p:cTn id="12" fill="hold" nodeType="afterGroup">
                            <p:stCondLst>
                              <p:cond delay="2500"/>
                            </p:stCondLst>
                            <p:childTnLst>
                              <p:par>
                                <p:cTn id="13" presetID="8" presetClass="entr" presetSubtype="16" fill="hold" nodeType="afterEffect">
                                  <p:stCondLst>
                                    <p:cond delay="0"/>
                                  </p:stCondLst>
                                  <p:childTnLst>
                                    <p:set>
                                      <p:cBhvr>
                                        <p:cTn id="14" dur="1" fill="hold">
                                          <p:stCondLst>
                                            <p:cond delay="0"/>
                                          </p:stCondLst>
                                        </p:cTn>
                                        <p:tgtEl>
                                          <p:spTgt spid="13318"/>
                                        </p:tgtEl>
                                        <p:attrNameLst>
                                          <p:attrName>style.visibility</p:attrName>
                                        </p:attrNameLst>
                                      </p:cBhvr>
                                      <p:to>
                                        <p:strVal val="visible"/>
                                      </p:to>
                                    </p:set>
                                    <p:animEffect transition="in" filter="diamond(in)">
                                      <p:cBhvr>
                                        <p:cTn id="15" dur="2000"/>
                                        <p:tgtEl>
                                          <p:spTgt spid="13318"/>
                                        </p:tgtEl>
                                      </p:cBhvr>
                                    </p:animEffect>
                                  </p:childTnLst>
                                </p:cTn>
                              </p:par>
                            </p:childTnLst>
                          </p:cTn>
                        </p:par>
                        <p:par>
                          <p:cTn id="16" fill="hold" nodeType="afterGroup">
                            <p:stCondLst>
                              <p:cond delay="4500"/>
                            </p:stCondLst>
                            <p:childTnLst>
                              <p:par>
                                <p:cTn id="17" presetID="8" presetClass="entr" presetSubtype="16" fill="hold" nodeType="afterEffect">
                                  <p:stCondLst>
                                    <p:cond delay="0"/>
                                  </p:stCondLst>
                                  <p:childTnLst>
                                    <p:set>
                                      <p:cBhvr>
                                        <p:cTn id="18" dur="1" fill="hold">
                                          <p:stCondLst>
                                            <p:cond delay="0"/>
                                          </p:stCondLst>
                                        </p:cTn>
                                        <p:tgtEl>
                                          <p:spTgt spid="13319"/>
                                        </p:tgtEl>
                                        <p:attrNameLst>
                                          <p:attrName>style.visibility</p:attrName>
                                        </p:attrNameLst>
                                      </p:cBhvr>
                                      <p:to>
                                        <p:strVal val="visible"/>
                                      </p:to>
                                    </p:set>
                                    <p:animEffect transition="in" filter="diamond(in)">
                                      <p:cBhvr>
                                        <p:cTn id="19" dur="2000"/>
                                        <p:tgtEl>
                                          <p:spTgt spid="13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WordArt 4"/>
          <p:cNvSpPr>
            <a:spLocks noChangeArrowheads="1" noChangeShapeType="1" noTextEdit="1"/>
          </p:cNvSpPr>
          <p:nvPr/>
        </p:nvSpPr>
        <p:spPr bwMode="auto">
          <a:xfrm>
            <a:off x="827088" y="188913"/>
            <a:ext cx="7416800" cy="1079500"/>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Но были и другие письма...</a:t>
            </a:r>
          </a:p>
        </p:txBody>
      </p:sp>
      <p:pic>
        <p:nvPicPr>
          <p:cNvPr id="14343" name="Picture 7" descr="Картинка 2 из 238">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1484313"/>
            <a:ext cx="3168650" cy="461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Text Box 10"/>
          <p:cNvSpPr txBox="1">
            <a:spLocks noChangeArrowheads="1"/>
          </p:cNvSpPr>
          <p:nvPr/>
        </p:nvSpPr>
        <p:spPr bwMode="auto">
          <a:xfrm>
            <a:off x="179388" y="1773238"/>
            <a:ext cx="2808287" cy="510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600">
                <a:latin typeface="Times New Roman" panose="02020603050405020304" pitchFamily="18" charset="0"/>
              </a:rPr>
              <a:t>Летела с фронта похоронка</a:t>
            </a:r>
            <a:br>
              <a:rPr lang="ru-RU" altLang="ru-RU" sz="1600">
                <a:latin typeface="Times New Roman" panose="02020603050405020304" pitchFamily="18" charset="0"/>
              </a:rPr>
            </a:br>
            <a:r>
              <a:rPr lang="ru-RU" altLang="ru-RU" sz="1600">
                <a:latin typeface="Times New Roman" panose="02020603050405020304" pitchFamily="18" charset="0"/>
              </a:rPr>
              <a:t>На молодого пацана,</a:t>
            </a:r>
            <a:br>
              <a:rPr lang="ru-RU" altLang="ru-RU" sz="1600">
                <a:latin typeface="Times New Roman" panose="02020603050405020304" pitchFamily="18" charset="0"/>
              </a:rPr>
            </a:br>
            <a:r>
              <a:rPr lang="ru-RU" altLang="ru-RU" sz="1600">
                <a:latin typeface="Times New Roman" panose="02020603050405020304" pitchFamily="18" charset="0"/>
              </a:rPr>
              <a:t>А он еще лежал в воронке…</a:t>
            </a:r>
            <a:br>
              <a:rPr lang="ru-RU" altLang="ru-RU" sz="1600">
                <a:latin typeface="Times New Roman" panose="02020603050405020304" pitchFamily="18" charset="0"/>
              </a:rPr>
            </a:br>
            <a:r>
              <a:rPr lang="ru-RU" altLang="ru-RU" sz="1600">
                <a:latin typeface="Times New Roman" panose="02020603050405020304" pitchFamily="18" charset="0"/>
              </a:rPr>
              <a:t>Ах, как безжалостна война!</a:t>
            </a:r>
            <a:br>
              <a:rPr lang="ru-RU" altLang="ru-RU" sz="1600">
                <a:latin typeface="Times New Roman" panose="02020603050405020304" pitchFamily="18" charset="0"/>
              </a:rPr>
            </a:br>
            <a:r>
              <a:rPr lang="ru-RU" altLang="ru-RU" sz="1600">
                <a:latin typeface="Times New Roman" panose="02020603050405020304" pitchFamily="18" charset="0"/>
              </a:rPr>
              <a:t/>
            </a:r>
            <a:br>
              <a:rPr lang="ru-RU" altLang="ru-RU" sz="1600">
                <a:latin typeface="Times New Roman" panose="02020603050405020304" pitchFamily="18" charset="0"/>
              </a:rPr>
            </a:br>
            <a:r>
              <a:rPr lang="ru-RU" altLang="ru-RU" sz="1600">
                <a:latin typeface="Times New Roman" panose="02020603050405020304" pitchFamily="18" charset="0"/>
              </a:rPr>
              <a:t>И проходили мимо танки…</a:t>
            </a:r>
            <a:br>
              <a:rPr lang="ru-RU" altLang="ru-RU" sz="1600">
                <a:latin typeface="Times New Roman" panose="02020603050405020304" pitchFamily="18" charset="0"/>
              </a:rPr>
            </a:br>
            <a:r>
              <a:rPr lang="ru-RU" altLang="ru-RU" sz="1600">
                <a:latin typeface="Times New Roman" panose="02020603050405020304" pitchFamily="18" charset="0"/>
              </a:rPr>
              <a:t>Чужая речь… а он лежал,</a:t>
            </a:r>
            <a:br>
              <a:rPr lang="ru-RU" altLang="ru-RU" sz="1600">
                <a:latin typeface="Times New Roman" panose="02020603050405020304" pitchFamily="18" charset="0"/>
              </a:rPr>
            </a:br>
            <a:r>
              <a:rPr lang="ru-RU" altLang="ru-RU" sz="1600">
                <a:latin typeface="Times New Roman" panose="02020603050405020304" pitchFamily="18" charset="0"/>
              </a:rPr>
              <a:t>И вспоминал сестру и мамку,</a:t>
            </a:r>
            <a:br>
              <a:rPr lang="ru-RU" altLang="ru-RU" sz="1600">
                <a:latin typeface="Times New Roman" panose="02020603050405020304" pitchFamily="18" charset="0"/>
              </a:rPr>
            </a:br>
            <a:r>
              <a:rPr lang="ru-RU" altLang="ru-RU" sz="1600">
                <a:latin typeface="Times New Roman" panose="02020603050405020304" pitchFamily="18" charset="0"/>
              </a:rPr>
              <a:t>Лежал и тихо умирал.</a:t>
            </a:r>
            <a:br>
              <a:rPr lang="ru-RU" altLang="ru-RU" sz="1600">
                <a:latin typeface="Times New Roman" panose="02020603050405020304" pitchFamily="18" charset="0"/>
              </a:rPr>
            </a:br>
            <a:r>
              <a:rPr lang="ru-RU" altLang="ru-RU" sz="1600">
                <a:latin typeface="Times New Roman" panose="02020603050405020304" pitchFamily="18" charset="0"/>
              </a:rPr>
              <a:t/>
            </a:r>
            <a:br>
              <a:rPr lang="ru-RU" altLang="ru-RU" sz="1600">
                <a:latin typeface="Times New Roman" panose="02020603050405020304" pitchFamily="18" charset="0"/>
              </a:rPr>
            </a:br>
            <a:r>
              <a:rPr lang="ru-RU" altLang="ru-RU" sz="1600">
                <a:latin typeface="Times New Roman" panose="02020603050405020304" pitchFamily="18" charset="0"/>
              </a:rPr>
              <a:t>Пробита грудь была навылет,</a:t>
            </a:r>
            <a:br>
              <a:rPr lang="ru-RU" altLang="ru-RU" sz="1600">
                <a:latin typeface="Times New Roman" panose="02020603050405020304" pitchFamily="18" charset="0"/>
              </a:rPr>
            </a:br>
            <a:r>
              <a:rPr lang="ru-RU" altLang="ru-RU" sz="1600">
                <a:latin typeface="Times New Roman" panose="02020603050405020304" pitchFamily="18" charset="0"/>
              </a:rPr>
              <a:t>И кровь стекала в черный снег,</a:t>
            </a:r>
            <a:br>
              <a:rPr lang="ru-RU" altLang="ru-RU" sz="1600">
                <a:latin typeface="Times New Roman" panose="02020603050405020304" pitchFamily="18" charset="0"/>
              </a:rPr>
            </a:br>
            <a:r>
              <a:rPr lang="ru-RU" altLang="ru-RU" sz="1600">
                <a:latin typeface="Times New Roman" panose="02020603050405020304" pitchFamily="18" charset="0"/>
              </a:rPr>
              <a:t>А он глазами голубыми</a:t>
            </a:r>
            <a:br>
              <a:rPr lang="ru-RU" altLang="ru-RU" sz="1600">
                <a:latin typeface="Times New Roman" panose="02020603050405020304" pitchFamily="18" charset="0"/>
              </a:rPr>
            </a:br>
            <a:r>
              <a:rPr lang="ru-RU" altLang="ru-RU" sz="1600">
                <a:latin typeface="Times New Roman" panose="02020603050405020304" pitchFamily="18" charset="0"/>
              </a:rPr>
              <a:t>Встречал последний свой рассвет.</a:t>
            </a:r>
            <a:br>
              <a:rPr lang="ru-RU" altLang="ru-RU" sz="1600">
                <a:latin typeface="Times New Roman" panose="02020603050405020304" pitchFamily="18" charset="0"/>
              </a:rPr>
            </a:br>
            <a:r>
              <a:rPr lang="ru-RU" altLang="ru-RU" sz="1600">
                <a:latin typeface="Times New Roman" panose="02020603050405020304" pitchFamily="18" charset="0"/>
              </a:rPr>
              <a:t/>
            </a:r>
            <a:br>
              <a:rPr lang="ru-RU" altLang="ru-RU" sz="1600">
                <a:latin typeface="Times New Roman" panose="02020603050405020304" pitchFamily="18" charset="0"/>
              </a:rPr>
            </a:br>
            <a:r>
              <a:rPr lang="ru-RU" altLang="ru-RU" sz="1600">
                <a:latin typeface="Times New Roman" panose="02020603050405020304" pitchFamily="18" charset="0"/>
              </a:rPr>
              <a:t/>
            </a:r>
            <a:br>
              <a:rPr lang="ru-RU" altLang="ru-RU" sz="1600">
                <a:latin typeface="Times New Roman" panose="02020603050405020304" pitchFamily="18" charset="0"/>
              </a:rPr>
            </a:br>
            <a:endParaRPr lang="ru-RU" altLang="ru-RU" sz="1600">
              <a:latin typeface="Times New Roman" panose="02020603050405020304" pitchFamily="18" charset="0"/>
            </a:endParaRPr>
          </a:p>
          <a:p>
            <a:pPr eaLnBrk="1" hangingPunct="1">
              <a:spcBef>
                <a:spcPct val="50000"/>
              </a:spcBef>
              <a:buFontTx/>
              <a:buNone/>
            </a:pPr>
            <a:endParaRPr lang="ru-RU" altLang="ru-RU" sz="1600">
              <a:latin typeface="Times New Roman" panose="02020603050405020304" pitchFamily="18" charset="0"/>
            </a:endParaRPr>
          </a:p>
        </p:txBody>
      </p:sp>
      <p:sp>
        <p:nvSpPr>
          <p:cNvPr id="16389" name="Text Box 11"/>
          <p:cNvSpPr txBox="1">
            <a:spLocks noChangeArrowheads="1"/>
          </p:cNvSpPr>
          <p:nvPr/>
        </p:nvSpPr>
        <p:spPr bwMode="auto">
          <a:xfrm>
            <a:off x="3132138" y="1773238"/>
            <a:ext cx="2879725" cy="437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600">
                <a:latin typeface="Times New Roman" panose="02020603050405020304" pitchFamily="18" charset="0"/>
              </a:rPr>
              <a:t>Нет, он не плакал, улыбался,</a:t>
            </a:r>
            <a:br>
              <a:rPr lang="ru-RU" altLang="ru-RU" sz="1600">
                <a:latin typeface="Times New Roman" panose="02020603050405020304" pitchFamily="18" charset="0"/>
              </a:rPr>
            </a:br>
            <a:r>
              <a:rPr lang="ru-RU" altLang="ru-RU" sz="1600">
                <a:latin typeface="Times New Roman" panose="02020603050405020304" pitchFamily="18" charset="0"/>
              </a:rPr>
              <a:t>И вспоминал родимый дом,</a:t>
            </a:r>
            <a:br>
              <a:rPr lang="ru-RU" altLang="ru-RU" sz="1600">
                <a:latin typeface="Times New Roman" panose="02020603050405020304" pitchFamily="18" charset="0"/>
              </a:rPr>
            </a:br>
            <a:r>
              <a:rPr lang="ru-RU" altLang="ru-RU" sz="1600">
                <a:latin typeface="Times New Roman" panose="02020603050405020304" pitchFamily="18" charset="0"/>
              </a:rPr>
              <a:t>И пересилив боль поднялся,</a:t>
            </a:r>
            <a:br>
              <a:rPr lang="ru-RU" altLang="ru-RU" sz="1600">
                <a:latin typeface="Times New Roman" panose="02020603050405020304" pitchFamily="18" charset="0"/>
              </a:rPr>
            </a:br>
            <a:r>
              <a:rPr lang="ru-RU" altLang="ru-RU" sz="1600">
                <a:latin typeface="Times New Roman" panose="02020603050405020304" pitchFamily="18" charset="0"/>
              </a:rPr>
              <a:t>И, автомат подняв с трудом,</a:t>
            </a:r>
            <a:br>
              <a:rPr lang="ru-RU" altLang="ru-RU" sz="1600">
                <a:latin typeface="Times New Roman" panose="02020603050405020304" pitchFamily="18" charset="0"/>
              </a:rPr>
            </a:br>
            <a:r>
              <a:rPr lang="ru-RU" altLang="ru-RU" sz="1600">
                <a:latin typeface="Times New Roman" panose="02020603050405020304" pitchFamily="18" charset="0"/>
              </a:rPr>
              <a:t/>
            </a:r>
            <a:br>
              <a:rPr lang="ru-RU" altLang="ru-RU" sz="1600">
                <a:latin typeface="Times New Roman" panose="02020603050405020304" pitchFamily="18" charset="0"/>
              </a:rPr>
            </a:br>
            <a:r>
              <a:rPr lang="ru-RU" altLang="ru-RU" sz="1600">
                <a:latin typeface="Times New Roman" panose="02020603050405020304" pitchFamily="18" charset="0"/>
              </a:rPr>
              <a:t>Он в перекошенные лица</a:t>
            </a:r>
            <a:br>
              <a:rPr lang="ru-RU" altLang="ru-RU" sz="1600">
                <a:latin typeface="Times New Roman" panose="02020603050405020304" pitchFamily="18" charset="0"/>
              </a:rPr>
            </a:br>
            <a:r>
              <a:rPr lang="ru-RU" altLang="ru-RU" sz="1600">
                <a:latin typeface="Times New Roman" panose="02020603050405020304" pitchFamily="18" charset="0"/>
              </a:rPr>
              <a:t>Горячий выплеснул свинец,</a:t>
            </a:r>
            <a:br>
              <a:rPr lang="ru-RU" altLang="ru-RU" sz="1600">
                <a:latin typeface="Times New Roman" panose="02020603050405020304" pitchFamily="18" charset="0"/>
              </a:rPr>
            </a:br>
            <a:r>
              <a:rPr lang="ru-RU" altLang="ru-RU" sz="1600">
                <a:latin typeface="Times New Roman" panose="02020603050405020304" pitchFamily="18" charset="0"/>
              </a:rPr>
              <a:t>Приблизив этим на минуту</a:t>
            </a:r>
            <a:br>
              <a:rPr lang="ru-RU" altLang="ru-RU" sz="1600">
                <a:latin typeface="Times New Roman" panose="02020603050405020304" pitchFamily="18" charset="0"/>
              </a:rPr>
            </a:br>
            <a:r>
              <a:rPr lang="ru-RU" altLang="ru-RU" sz="1600">
                <a:latin typeface="Times New Roman" panose="02020603050405020304" pitchFamily="18" charset="0"/>
              </a:rPr>
              <a:t>Войны, безжалостной, конец.</a:t>
            </a:r>
            <a:br>
              <a:rPr lang="ru-RU" altLang="ru-RU" sz="1600">
                <a:latin typeface="Times New Roman" panose="02020603050405020304" pitchFamily="18" charset="0"/>
              </a:rPr>
            </a:br>
            <a:r>
              <a:rPr lang="ru-RU" altLang="ru-RU" sz="1600">
                <a:latin typeface="Times New Roman" panose="02020603050405020304" pitchFamily="18" charset="0"/>
              </a:rPr>
              <a:t/>
            </a:r>
            <a:br>
              <a:rPr lang="ru-RU" altLang="ru-RU" sz="1600">
                <a:latin typeface="Times New Roman" panose="02020603050405020304" pitchFamily="18" charset="0"/>
              </a:rPr>
            </a:br>
            <a:r>
              <a:rPr lang="ru-RU" altLang="ru-RU" sz="1600">
                <a:latin typeface="Times New Roman" panose="02020603050405020304" pitchFamily="18" charset="0"/>
              </a:rPr>
              <a:t>Летела с фронта похоронка,</a:t>
            </a:r>
            <a:br>
              <a:rPr lang="ru-RU" altLang="ru-RU" sz="1600">
                <a:latin typeface="Times New Roman" panose="02020603050405020304" pitchFamily="18" charset="0"/>
              </a:rPr>
            </a:br>
            <a:r>
              <a:rPr lang="ru-RU" altLang="ru-RU" sz="1600">
                <a:latin typeface="Times New Roman" panose="02020603050405020304" pitchFamily="18" charset="0"/>
              </a:rPr>
              <a:t>Уже стучался почтальон,</a:t>
            </a:r>
            <a:br>
              <a:rPr lang="ru-RU" altLang="ru-RU" sz="1600">
                <a:latin typeface="Times New Roman" panose="02020603050405020304" pitchFamily="18" charset="0"/>
              </a:rPr>
            </a:br>
            <a:r>
              <a:rPr lang="ru-RU" altLang="ru-RU" sz="1600">
                <a:latin typeface="Times New Roman" panose="02020603050405020304" pitchFamily="18" charset="0"/>
              </a:rPr>
              <a:t>Солдат, глаза закрыв в воронке,</a:t>
            </a:r>
            <a:br>
              <a:rPr lang="ru-RU" altLang="ru-RU" sz="1600">
                <a:latin typeface="Times New Roman" panose="02020603050405020304" pitchFamily="18" charset="0"/>
              </a:rPr>
            </a:br>
            <a:r>
              <a:rPr lang="ru-RU" altLang="ru-RU" sz="1600">
                <a:latin typeface="Times New Roman" panose="02020603050405020304" pitchFamily="18" charset="0"/>
              </a:rPr>
              <a:t>На миг опередил её. </a:t>
            </a:r>
            <a:br>
              <a:rPr lang="ru-RU" altLang="ru-RU" sz="1600">
                <a:latin typeface="Times New Roman" panose="02020603050405020304" pitchFamily="18" charset="0"/>
              </a:rPr>
            </a:br>
            <a:endParaRPr lang="ru-RU" altLang="ru-RU" sz="1600">
              <a:latin typeface="Times New Roman" panose="02020603050405020304" pitchFamily="18" charset="0"/>
            </a:endParaRPr>
          </a:p>
          <a:p>
            <a:pPr eaLnBrk="1" hangingPunct="1">
              <a:spcBef>
                <a:spcPct val="50000"/>
              </a:spcBef>
              <a:buFontTx/>
              <a:buNone/>
            </a:pPr>
            <a:r>
              <a:rPr lang="ru-RU" altLang="ru-RU" sz="1600">
                <a:latin typeface="Times New Roman" panose="02020603050405020304" pitchFamily="18" charset="0"/>
              </a:rPr>
              <a:t>Степан Кадашников</a:t>
            </a:r>
          </a:p>
        </p:txBody>
      </p:sp>
      <p:sp>
        <p:nvSpPr>
          <p:cNvPr id="16390" name="AutoShape 12">
            <a:hlinkClick r:id="" action="ppaction://hlinkshowjump?jump=nextslide" highlightClick="1"/>
          </p:cNvPr>
          <p:cNvSpPr>
            <a:spLocks noChangeArrowheads="1"/>
          </p:cNvSpPr>
          <p:nvPr/>
        </p:nvSpPr>
        <p:spPr bwMode="auto">
          <a:xfrm>
            <a:off x="6732588" y="6237288"/>
            <a:ext cx="1871662" cy="431800"/>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blinds(horizontal)">
                                      <p:cBhvr>
                                        <p:cTn id="7" dur="500"/>
                                        <p:tgtEl>
                                          <p:spTgt spid="14340"/>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14343"/>
                                        </p:tgtEl>
                                        <p:attrNameLst>
                                          <p:attrName>style.visibility</p:attrName>
                                        </p:attrNameLst>
                                      </p:cBhvr>
                                      <p:to>
                                        <p:strVal val="visible"/>
                                      </p:to>
                                    </p:set>
                                    <p:animEffect transition="in" filter="diamond(in)">
                                      <p:cBhvr>
                                        <p:cTn id="11" dur="2000"/>
                                        <p:tgtEl>
                                          <p:spTgt spid="143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6" name="Picture 4" descr="Картинка 2 из 238">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AutoShape 5">
            <a:hlinkClick r:id="" action="ppaction://hlinkshowjump?jump=nextslide" highlightClick="1"/>
          </p:cNvPr>
          <p:cNvSpPr>
            <a:spLocks noChangeArrowheads="1"/>
          </p:cNvSpPr>
          <p:nvPr/>
        </p:nvSpPr>
        <p:spPr bwMode="auto">
          <a:xfrm>
            <a:off x="7380288" y="6453188"/>
            <a:ext cx="1512887" cy="404812"/>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23556"/>
                                        </p:tgtEl>
                                        <p:attrNameLst>
                                          <p:attrName>style.visibility</p:attrName>
                                        </p:attrNameLst>
                                      </p:cBhvr>
                                      <p:to>
                                        <p:strVal val="visible"/>
                                      </p:to>
                                    </p:set>
                                    <p:animEffect transition="in" filter="diamond(in)">
                                      <p:cBhvr>
                                        <p:cTn id="7" dur="20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80" name="i-main-pic" descr="Картинка 49 из 238"/>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a:noFill/>
        </p:spPr>
      </p:pic>
      <p:sp>
        <p:nvSpPr>
          <p:cNvPr id="18435" name="AutoShape 5">
            <a:hlinkClick r:id="" action="ppaction://hlinkshowjump?jump=nextslide" highlightClick="1"/>
          </p:cNvPr>
          <p:cNvSpPr>
            <a:spLocks noChangeArrowheads="1"/>
          </p:cNvSpPr>
          <p:nvPr/>
        </p:nvSpPr>
        <p:spPr bwMode="auto">
          <a:xfrm>
            <a:off x="7812088" y="6381750"/>
            <a:ext cx="1223962" cy="360363"/>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diamond(in)">
                                      <p:cBhvr>
                                        <p:cTn id="7" dur="2000"/>
                                        <p:tgtEl>
                                          <p:spTgt spid="24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70" name="Text Box 10"/>
          <p:cNvSpPr txBox="1">
            <a:spLocks noChangeArrowheads="1"/>
          </p:cNvSpPr>
          <p:nvPr/>
        </p:nvSpPr>
        <p:spPr bwMode="auto">
          <a:xfrm>
            <a:off x="179388" y="1412875"/>
            <a:ext cx="403225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2400" b="1">
                <a:latin typeface="Times New Roman" panose="02020603050405020304" pitchFamily="18" charset="0"/>
              </a:rPr>
              <a:t>В 1943 году, когда Красная Армия перешла в широкое наступление, началась работа по восстановлению почтовой связи. В 1945 году, в год победы Советского Союза над фашистской Германией, деятельность органов связи была возобновлена практически на всей территории страны.</a:t>
            </a:r>
          </a:p>
        </p:txBody>
      </p:sp>
      <p:sp>
        <p:nvSpPr>
          <p:cNvPr id="15371" name="WordArt 11"/>
          <p:cNvSpPr>
            <a:spLocks noChangeArrowheads="1" noChangeShapeType="1" noTextEdit="1"/>
          </p:cNvSpPr>
          <p:nvPr/>
        </p:nvSpPr>
        <p:spPr bwMode="auto">
          <a:xfrm>
            <a:off x="827088" y="188913"/>
            <a:ext cx="6913562" cy="1152525"/>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Скоро победа!</a:t>
            </a:r>
          </a:p>
        </p:txBody>
      </p:sp>
      <p:pic>
        <p:nvPicPr>
          <p:cNvPr id="15372" name="i-main-pic" descr="Картинка 40 из 56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9338" y="1484313"/>
            <a:ext cx="36734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AutoShape 14">
            <a:hlinkClick r:id="" action="ppaction://hlinkshowjump?jump=nextslide" highlightClick="1"/>
          </p:cNvPr>
          <p:cNvSpPr>
            <a:spLocks noChangeArrowheads="1"/>
          </p:cNvSpPr>
          <p:nvPr/>
        </p:nvSpPr>
        <p:spPr bwMode="auto">
          <a:xfrm>
            <a:off x="7235825" y="6381750"/>
            <a:ext cx="1512888" cy="360363"/>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pic>
        <p:nvPicPr>
          <p:cNvPr id="15377" name="05_-_polevaya_pochta.mp3">
            <a:hlinkClick r:id="" action="ppaction://media"/>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7885113" y="260350"/>
            <a:ext cx="935037" cy="93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5371"/>
                                        </p:tgtEl>
                                        <p:attrNameLst>
                                          <p:attrName>style.visibility</p:attrName>
                                        </p:attrNameLst>
                                      </p:cBhvr>
                                      <p:to>
                                        <p:strVal val="visible"/>
                                      </p:to>
                                    </p:set>
                                    <p:animEffect transition="in" filter="checkerboard(across)">
                                      <p:cBhvr>
                                        <p:cTn id="7" dur="500"/>
                                        <p:tgtEl>
                                          <p:spTgt spid="15371"/>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5370"/>
                                        </p:tgtEl>
                                        <p:attrNameLst>
                                          <p:attrName>style.visibility</p:attrName>
                                        </p:attrNameLst>
                                      </p:cBhvr>
                                      <p:to>
                                        <p:strVal val="visible"/>
                                      </p:to>
                                    </p:set>
                                    <p:animEffect transition="in" filter="checkerboard(across)">
                                      <p:cBhvr>
                                        <p:cTn id="11" dur="500"/>
                                        <p:tgtEl>
                                          <p:spTgt spid="15370"/>
                                        </p:tgtEl>
                                      </p:cBhvr>
                                    </p:animEffect>
                                  </p:childTnLst>
                                </p:cTn>
                              </p:par>
                            </p:childTnLst>
                          </p:cTn>
                        </p:par>
                        <p:par>
                          <p:cTn id="12" fill="hold" nodeType="afterGroup">
                            <p:stCondLst>
                              <p:cond delay="1000"/>
                            </p:stCondLst>
                            <p:childTnLst>
                              <p:par>
                                <p:cTn id="13" presetID="8" presetClass="entr" presetSubtype="16" fill="hold" nodeType="afterEffect">
                                  <p:stCondLst>
                                    <p:cond delay="0"/>
                                  </p:stCondLst>
                                  <p:childTnLst>
                                    <p:set>
                                      <p:cBhvr>
                                        <p:cTn id="14" dur="1" fill="hold">
                                          <p:stCondLst>
                                            <p:cond delay="0"/>
                                          </p:stCondLst>
                                        </p:cTn>
                                        <p:tgtEl>
                                          <p:spTgt spid="15372"/>
                                        </p:tgtEl>
                                        <p:attrNameLst>
                                          <p:attrName>style.visibility</p:attrName>
                                        </p:attrNameLst>
                                      </p:cBhvr>
                                      <p:to>
                                        <p:strVal val="visible"/>
                                      </p:to>
                                    </p:set>
                                    <p:animEffect transition="in" filter="diamond(in)">
                                      <p:cBhvr>
                                        <p:cTn id="15" dur="2000"/>
                                        <p:tgtEl>
                                          <p:spTgt spid="15372"/>
                                        </p:tgtEl>
                                      </p:cBhvr>
                                    </p:animEffect>
                                  </p:childTnLst>
                                </p:cTn>
                              </p:par>
                            </p:childTnLst>
                          </p:cTn>
                        </p:par>
                        <p:par>
                          <p:cTn id="16" fill="hold" nodeType="afterGroup">
                            <p:stCondLst>
                              <p:cond delay="3000"/>
                            </p:stCondLst>
                            <p:childTnLst>
                              <p:par>
                                <p:cTn id="17" presetID="1" presetClass="mediacall" presetSubtype="0" fill="hold" nodeType="afterEffect">
                                  <p:stCondLst>
                                    <p:cond delay="0"/>
                                  </p:stCondLst>
                                  <p:childTnLst>
                                    <p:cmd type="call" cmd="playFrom(0.0)">
                                      <p:cBhvr>
                                        <p:cTn id="18" dur="173995" fill="hold"/>
                                        <p:tgtEl>
                                          <p:spTgt spid="1537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15377"/>
                </p:tgtEl>
              </p:cMediaNode>
            </p:audio>
          </p:childTnLst>
        </p:cTn>
      </p:par>
    </p:tnLst>
    <p:bldLst>
      <p:bldP spid="15370" grpId="0"/>
      <p:bldP spid="1537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107950" y="115888"/>
            <a:ext cx="4824413" cy="644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1600" b="1">
                <a:latin typeface="Times New Roman" panose="02020603050405020304" pitchFamily="18" charset="0"/>
              </a:rPr>
              <a:t>Я тетю Настю в поле встретил.</a:t>
            </a:r>
          </a:p>
          <a:p>
            <a:pPr eaLnBrk="1" hangingPunct="1">
              <a:spcBef>
                <a:spcPct val="0"/>
              </a:spcBef>
              <a:buFontTx/>
              <a:buNone/>
            </a:pPr>
            <a:r>
              <a:rPr lang="ru-RU" altLang="ru-RU" sz="1600" b="1">
                <a:latin typeface="Times New Roman" panose="02020603050405020304" pitchFamily="18" charset="0"/>
              </a:rPr>
              <a:t>С почтовой сумкой шла она,</a:t>
            </a:r>
          </a:p>
          <a:p>
            <a:pPr eaLnBrk="1" hangingPunct="1">
              <a:spcBef>
                <a:spcPct val="0"/>
              </a:spcBef>
              <a:buFontTx/>
              <a:buNone/>
            </a:pPr>
            <a:r>
              <a:rPr lang="ru-RU" altLang="ru-RU" sz="1600" b="1">
                <a:latin typeface="Times New Roman" panose="02020603050405020304" pitchFamily="18" charset="0"/>
              </a:rPr>
              <a:t>И разносил веселый ветер:</a:t>
            </a:r>
          </a:p>
          <a:p>
            <a:pPr eaLnBrk="1" hangingPunct="1">
              <a:spcBef>
                <a:spcPct val="0"/>
              </a:spcBef>
              <a:buFontTx/>
              <a:buNone/>
            </a:pPr>
            <a:r>
              <a:rPr lang="ru-RU" altLang="ru-RU" sz="1600" b="1">
                <a:latin typeface="Times New Roman" panose="02020603050405020304" pitchFamily="18" charset="0"/>
              </a:rPr>
              <a:t>«Война окончилась, война».</a:t>
            </a:r>
          </a:p>
          <a:p>
            <a:pPr eaLnBrk="1" hangingPunct="1">
              <a:spcBef>
                <a:spcPct val="0"/>
              </a:spcBef>
              <a:buFontTx/>
              <a:buNone/>
            </a:pPr>
            <a:r>
              <a:rPr lang="ru-RU" altLang="ru-RU" sz="1600" b="1">
                <a:latin typeface="Times New Roman" panose="02020603050405020304" pitchFamily="18" charset="0"/>
              </a:rPr>
              <a:t>Бросали бабы плуг на пашне,</a:t>
            </a:r>
          </a:p>
          <a:p>
            <a:pPr eaLnBrk="1" hangingPunct="1">
              <a:spcBef>
                <a:spcPct val="0"/>
              </a:spcBef>
              <a:buFontTx/>
              <a:buNone/>
            </a:pPr>
            <a:r>
              <a:rPr lang="ru-RU" altLang="ru-RU" sz="1600" b="1">
                <a:latin typeface="Times New Roman" panose="02020603050405020304" pitchFamily="18" charset="0"/>
              </a:rPr>
              <a:t>Забыв о хлебе и коне,</a:t>
            </a:r>
          </a:p>
          <a:p>
            <a:pPr eaLnBrk="1" hangingPunct="1">
              <a:spcBef>
                <a:spcPct val="0"/>
              </a:spcBef>
              <a:buFontTx/>
              <a:buNone/>
            </a:pPr>
            <a:r>
              <a:rPr lang="ru-RU" altLang="ru-RU" sz="1600" b="1">
                <a:latin typeface="Times New Roman" panose="02020603050405020304" pitchFamily="18" charset="0"/>
              </a:rPr>
              <a:t>И становился день вчерашний</a:t>
            </a:r>
          </a:p>
          <a:p>
            <a:pPr eaLnBrk="1" hangingPunct="1">
              <a:spcBef>
                <a:spcPct val="0"/>
              </a:spcBef>
              <a:buFontTx/>
              <a:buNone/>
            </a:pPr>
            <a:r>
              <a:rPr lang="ru-RU" altLang="ru-RU" sz="1600" b="1">
                <a:latin typeface="Times New Roman" panose="02020603050405020304" pitchFamily="18" charset="0"/>
              </a:rPr>
              <a:t>Вольней и радостней вдвойне.</a:t>
            </a:r>
          </a:p>
          <a:p>
            <a:pPr eaLnBrk="1" hangingPunct="1">
              <a:spcBef>
                <a:spcPct val="0"/>
              </a:spcBef>
              <a:buFontTx/>
              <a:buNone/>
            </a:pPr>
            <a:r>
              <a:rPr lang="ru-RU" altLang="ru-RU" sz="1600" b="1">
                <a:latin typeface="Times New Roman" panose="02020603050405020304" pitchFamily="18" charset="0"/>
              </a:rPr>
              <a:t>Здесь раздавала тетя Настя</a:t>
            </a:r>
          </a:p>
          <a:p>
            <a:pPr eaLnBrk="1" hangingPunct="1">
              <a:spcBef>
                <a:spcPct val="0"/>
              </a:spcBef>
              <a:buFontTx/>
              <a:buNone/>
            </a:pPr>
            <a:r>
              <a:rPr lang="ru-RU" altLang="ru-RU" sz="1600" b="1">
                <a:latin typeface="Times New Roman" panose="02020603050405020304" pitchFamily="18" charset="0"/>
              </a:rPr>
              <a:t>Конверты почты полевой,</a:t>
            </a:r>
          </a:p>
          <a:p>
            <a:pPr eaLnBrk="1" hangingPunct="1">
              <a:spcBef>
                <a:spcPct val="0"/>
              </a:spcBef>
              <a:buFontTx/>
              <a:buNone/>
            </a:pPr>
            <a:r>
              <a:rPr lang="ru-RU" altLang="ru-RU" sz="1600" b="1">
                <a:latin typeface="Times New Roman" panose="02020603050405020304" pitchFamily="18" charset="0"/>
              </a:rPr>
              <a:t>И бабы плакали от счастья,</a:t>
            </a:r>
          </a:p>
          <a:p>
            <a:pPr eaLnBrk="1" hangingPunct="1">
              <a:spcBef>
                <a:spcPct val="0"/>
              </a:spcBef>
              <a:buFontTx/>
              <a:buNone/>
            </a:pPr>
            <a:r>
              <a:rPr lang="ru-RU" altLang="ru-RU" sz="1600" b="1">
                <a:latin typeface="Times New Roman" panose="02020603050405020304" pitchFamily="18" charset="0"/>
              </a:rPr>
              <a:t>Сойдясь на тропке луговой.</a:t>
            </a:r>
          </a:p>
          <a:p>
            <a:pPr eaLnBrk="1" hangingPunct="1">
              <a:spcBef>
                <a:spcPct val="0"/>
              </a:spcBef>
              <a:buFontTx/>
              <a:buNone/>
            </a:pPr>
            <a:r>
              <a:rPr lang="ru-RU" altLang="ru-RU" sz="1600" b="1">
                <a:latin typeface="Times New Roman" panose="02020603050405020304" pitchFamily="18" charset="0"/>
              </a:rPr>
              <a:t>И ребятишки, смазав пятки,</a:t>
            </a:r>
          </a:p>
          <a:p>
            <a:pPr eaLnBrk="1" hangingPunct="1">
              <a:spcBef>
                <a:spcPct val="0"/>
              </a:spcBef>
              <a:buFontTx/>
              <a:buNone/>
            </a:pPr>
            <a:r>
              <a:rPr lang="ru-RU" altLang="ru-RU" sz="1600" b="1">
                <a:latin typeface="Times New Roman" panose="02020603050405020304" pitchFamily="18" charset="0"/>
              </a:rPr>
              <a:t>Неслись к оставшимся углам,</a:t>
            </a:r>
          </a:p>
          <a:p>
            <a:pPr eaLnBrk="1" hangingPunct="1">
              <a:spcBef>
                <a:spcPct val="0"/>
              </a:spcBef>
              <a:buFontTx/>
              <a:buNone/>
            </a:pPr>
            <a:r>
              <a:rPr lang="ru-RU" altLang="ru-RU" sz="1600" b="1">
                <a:latin typeface="Times New Roman" panose="02020603050405020304" pitchFamily="18" charset="0"/>
              </a:rPr>
              <a:t>И там, среди родни, солдатки</a:t>
            </a:r>
          </a:p>
          <a:p>
            <a:pPr eaLnBrk="1" hangingPunct="1">
              <a:spcBef>
                <a:spcPct val="0"/>
              </a:spcBef>
              <a:buFontTx/>
              <a:buNone/>
            </a:pPr>
            <a:r>
              <a:rPr lang="ru-RU" altLang="ru-RU" sz="1600" b="1">
                <a:latin typeface="Times New Roman" panose="02020603050405020304" pitchFamily="18" charset="0"/>
              </a:rPr>
              <a:t>Делили радость пополам.</a:t>
            </a:r>
          </a:p>
          <a:p>
            <a:pPr eaLnBrk="1" hangingPunct="1">
              <a:spcBef>
                <a:spcPct val="0"/>
              </a:spcBef>
              <a:buFontTx/>
              <a:buNone/>
            </a:pPr>
            <a:r>
              <a:rPr lang="ru-RU" altLang="ru-RU" sz="1600" b="1">
                <a:latin typeface="Times New Roman" panose="02020603050405020304" pitchFamily="18" charset="0"/>
              </a:rPr>
              <a:t>А тетя Настя</a:t>
            </a:r>
          </a:p>
          <a:p>
            <a:pPr eaLnBrk="1" hangingPunct="1">
              <a:spcBef>
                <a:spcPct val="0"/>
              </a:spcBef>
              <a:buFontTx/>
              <a:buNone/>
            </a:pPr>
            <a:r>
              <a:rPr lang="ru-RU" altLang="ru-RU" sz="1600" b="1">
                <a:latin typeface="Times New Roman" panose="02020603050405020304" pitchFamily="18" charset="0"/>
              </a:rPr>
              <a:t>Стежкой длинной</a:t>
            </a:r>
          </a:p>
          <a:p>
            <a:pPr eaLnBrk="1" hangingPunct="1">
              <a:spcBef>
                <a:spcPct val="0"/>
              </a:spcBef>
              <a:buFontTx/>
              <a:buNone/>
            </a:pPr>
            <a:r>
              <a:rPr lang="ru-RU" altLang="ru-RU" sz="1600" b="1">
                <a:latin typeface="Times New Roman" panose="02020603050405020304" pitchFamily="18" charset="0"/>
              </a:rPr>
              <a:t>В пустую хату, не пошла,</a:t>
            </a:r>
          </a:p>
          <a:p>
            <a:pPr eaLnBrk="1" hangingPunct="1">
              <a:spcBef>
                <a:spcPct val="0"/>
              </a:spcBef>
              <a:buFontTx/>
              <a:buNone/>
            </a:pPr>
            <a:r>
              <a:rPr lang="ru-RU" altLang="ru-RU" sz="1600" b="1">
                <a:latin typeface="Times New Roman" panose="02020603050405020304" pitchFamily="18" charset="0"/>
              </a:rPr>
              <a:t>И похоронная на сына</a:t>
            </a:r>
          </a:p>
          <a:p>
            <a:pPr eaLnBrk="1" hangingPunct="1">
              <a:spcBef>
                <a:spcPct val="0"/>
              </a:spcBef>
              <a:buFontTx/>
              <a:buNone/>
            </a:pPr>
            <a:r>
              <a:rPr lang="ru-RU" altLang="ru-RU" sz="1600" b="1">
                <a:latin typeface="Times New Roman" panose="02020603050405020304" pitchFamily="18" charset="0"/>
              </a:rPr>
              <a:t>Который день ей сердце жгла.</a:t>
            </a:r>
          </a:p>
          <a:p>
            <a:pPr eaLnBrk="1" hangingPunct="1">
              <a:spcBef>
                <a:spcPct val="0"/>
              </a:spcBef>
              <a:buFontTx/>
              <a:buNone/>
            </a:pPr>
            <a:r>
              <a:rPr lang="ru-RU" altLang="ru-RU" sz="1600" b="1">
                <a:latin typeface="Times New Roman" panose="02020603050405020304" pitchFamily="18" charset="0"/>
              </a:rPr>
              <a:t>У ног её шептали травы,</a:t>
            </a:r>
          </a:p>
          <a:p>
            <a:pPr eaLnBrk="1" hangingPunct="1">
              <a:spcBef>
                <a:spcPct val="0"/>
              </a:spcBef>
              <a:buFontTx/>
              <a:buNone/>
            </a:pPr>
            <a:r>
              <a:rPr lang="ru-RU" altLang="ru-RU" sz="1600" b="1">
                <a:latin typeface="Times New Roman" panose="02020603050405020304" pitchFamily="18" charset="0"/>
              </a:rPr>
              <a:t>Дрожала в поле тишина,</a:t>
            </a:r>
          </a:p>
          <a:p>
            <a:pPr eaLnBrk="1" hangingPunct="1">
              <a:spcBef>
                <a:spcPct val="0"/>
              </a:spcBef>
              <a:buFontTx/>
              <a:buNone/>
            </a:pPr>
            <a:r>
              <a:rPr lang="ru-RU" altLang="ru-RU" sz="1600" b="1">
                <a:latin typeface="Times New Roman" panose="02020603050405020304" pitchFamily="18" charset="0"/>
              </a:rPr>
              <a:t>И гулко вторили дубравы:</a:t>
            </a:r>
          </a:p>
          <a:p>
            <a:pPr eaLnBrk="1" hangingPunct="1">
              <a:spcBef>
                <a:spcPct val="0"/>
              </a:spcBef>
              <a:buFontTx/>
              <a:buNone/>
            </a:pPr>
            <a:r>
              <a:rPr lang="ru-RU" altLang="ru-RU" sz="1600" b="1">
                <a:latin typeface="Times New Roman" panose="02020603050405020304" pitchFamily="18" charset="0"/>
              </a:rPr>
              <a:t>«Война окончилась, война».</a:t>
            </a:r>
          </a:p>
          <a:p>
            <a:pPr eaLnBrk="1" hangingPunct="1">
              <a:spcBef>
                <a:spcPct val="0"/>
              </a:spcBef>
              <a:buFontTx/>
              <a:buNone/>
            </a:pPr>
            <a:r>
              <a:rPr lang="ru-RU" altLang="ru-RU" sz="1600" b="1">
                <a:latin typeface="Times New Roman" panose="02020603050405020304" pitchFamily="18" charset="0"/>
              </a:rPr>
              <a:t>А.Мишин</a:t>
            </a:r>
          </a:p>
        </p:txBody>
      </p:sp>
      <p:pic>
        <p:nvPicPr>
          <p:cNvPr id="16390" name="Picture 6" descr="Картинка 38 из 1055">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2500" y="1196975"/>
            <a:ext cx="5329238" cy="554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1" name="WordArt 7"/>
          <p:cNvSpPr>
            <a:spLocks noChangeArrowheads="1" noChangeShapeType="1" noTextEdit="1"/>
          </p:cNvSpPr>
          <p:nvPr/>
        </p:nvSpPr>
        <p:spPr bwMode="auto">
          <a:xfrm>
            <a:off x="3419475" y="0"/>
            <a:ext cx="5545138" cy="1052513"/>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Война окончилась,война...</a:t>
            </a:r>
          </a:p>
        </p:txBody>
      </p:sp>
      <p:sp>
        <p:nvSpPr>
          <p:cNvPr id="20485" name="AutoShape 8">
            <a:hlinkClick r:id="" action="ppaction://hlinkshowjump?jump=nextslide" highlightClick="1"/>
          </p:cNvPr>
          <p:cNvSpPr>
            <a:spLocks noChangeArrowheads="1"/>
          </p:cNvSpPr>
          <p:nvPr/>
        </p:nvSpPr>
        <p:spPr bwMode="auto">
          <a:xfrm>
            <a:off x="7380288" y="6308725"/>
            <a:ext cx="1512887" cy="360363"/>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6391"/>
                                        </p:tgtEl>
                                        <p:attrNameLst>
                                          <p:attrName>style.visibility</p:attrName>
                                        </p:attrNameLst>
                                      </p:cBhvr>
                                      <p:to>
                                        <p:strVal val="visible"/>
                                      </p:to>
                                    </p:set>
                                    <p:animEffect transition="in" filter="checkerboard(across)">
                                      <p:cBhvr>
                                        <p:cTn id="7" dur="500"/>
                                        <p:tgtEl>
                                          <p:spTgt spid="16391"/>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16388"/>
                                        </p:tgtEl>
                                        <p:attrNameLst>
                                          <p:attrName>style.visibility</p:attrName>
                                        </p:attrNameLst>
                                      </p:cBhvr>
                                      <p:to>
                                        <p:strVal val="visible"/>
                                      </p:to>
                                    </p:set>
                                    <p:animEffect transition="in" filter="checkerboard(across)">
                                      <p:cBhvr>
                                        <p:cTn id="11" dur="500"/>
                                        <p:tgtEl>
                                          <p:spTgt spid="16388"/>
                                        </p:tgtEl>
                                      </p:cBhvr>
                                    </p:animEffect>
                                  </p:childTnLst>
                                </p:cTn>
                              </p:par>
                            </p:childTnLst>
                          </p:cTn>
                        </p:par>
                        <p:par>
                          <p:cTn id="12" fill="hold" nodeType="afterGroup">
                            <p:stCondLst>
                              <p:cond delay="1000"/>
                            </p:stCondLst>
                            <p:childTnLst>
                              <p:par>
                                <p:cTn id="13" presetID="8" presetClass="entr" presetSubtype="16" fill="hold" nodeType="afterEffect">
                                  <p:stCondLst>
                                    <p:cond delay="0"/>
                                  </p:stCondLst>
                                  <p:childTnLst>
                                    <p:set>
                                      <p:cBhvr>
                                        <p:cTn id="14" dur="1" fill="hold">
                                          <p:stCondLst>
                                            <p:cond delay="0"/>
                                          </p:stCondLst>
                                        </p:cTn>
                                        <p:tgtEl>
                                          <p:spTgt spid="16390"/>
                                        </p:tgtEl>
                                        <p:attrNameLst>
                                          <p:attrName>style.visibility</p:attrName>
                                        </p:attrNameLst>
                                      </p:cBhvr>
                                      <p:to>
                                        <p:strVal val="visible"/>
                                      </p:to>
                                    </p:set>
                                    <p:animEffect transition="in" filter="diamond(in)">
                                      <p:cBhvr>
                                        <p:cTn id="15" dur="2000"/>
                                        <p:tgtEl>
                                          <p:spTgt spid="16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p:bldP spid="1639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5" name="Picture 5" descr="Картинка 3 из 1116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1484313"/>
            <a:ext cx="446405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WordArt 6"/>
          <p:cNvSpPr>
            <a:spLocks noChangeArrowheads="1" noChangeShapeType="1" noTextEdit="1"/>
          </p:cNvSpPr>
          <p:nvPr/>
        </p:nvSpPr>
        <p:spPr bwMode="auto">
          <a:xfrm>
            <a:off x="539750" y="260350"/>
            <a:ext cx="2663825" cy="936625"/>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0066CC"/>
                </a:solidFill>
                <a:effectLst>
                  <a:outerShdw dist="35921" dir="2700000" algn="ctr" rotWithShape="0">
                    <a:srgbClr val="990000"/>
                  </a:outerShdw>
                </a:effectLst>
                <a:latin typeface="Impact" panose="020B0806030902050204" pitchFamily="34" charset="0"/>
              </a:rPr>
              <a:t>Цель :</a:t>
            </a:r>
          </a:p>
        </p:txBody>
      </p:sp>
      <p:sp>
        <p:nvSpPr>
          <p:cNvPr id="5127" name="Text Box 7"/>
          <p:cNvSpPr txBox="1">
            <a:spLocks noChangeArrowheads="1"/>
          </p:cNvSpPr>
          <p:nvPr/>
        </p:nvSpPr>
        <p:spPr bwMode="auto">
          <a:xfrm>
            <a:off x="107950" y="1628775"/>
            <a:ext cx="4319588" cy="531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rabicPeriod"/>
            </a:pPr>
            <a:r>
              <a:rPr lang="ru-RU" altLang="ru-RU" sz="1800"/>
              <a:t>Знакомство   учащихся с работой  связистов в годы Великой Отечественной войны;</a:t>
            </a:r>
          </a:p>
          <a:p>
            <a:pPr eaLnBrk="1" hangingPunct="1">
              <a:spcBef>
                <a:spcPct val="50000"/>
              </a:spcBef>
              <a:buFontTx/>
              <a:buAutoNum type="arabicPeriod" startAt="2"/>
            </a:pPr>
            <a:r>
              <a:rPr lang="ru-RU" altLang="ru-RU" sz="1800"/>
              <a:t>Развитие речи учащихся, отработка навыков написания писем; развитие у детей умения передавать свои эмоциональные чувства (радость, сопереживание, участие, интерес) при помощи письма другим людям.</a:t>
            </a:r>
            <a:br>
              <a:rPr lang="ru-RU" altLang="ru-RU" sz="1800"/>
            </a:br>
            <a:endParaRPr lang="ru-RU" altLang="ru-RU" sz="1800"/>
          </a:p>
          <a:p>
            <a:pPr eaLnBrk="1" hangingPunct="1">
              <a:spcBef>
                <a:spcPct val="50000"/>
              </a:spcBef>
              <a:buFontTx/>
              <a:buNone/>
            </a:pPr>
            <a:r>
              <a:rPr lang="ru-RU" altLang="ru-RU" sz="1800"/>
              <a:t>3. Воспитание  чувства  патриотизма и сопричастности к событиям Великой Отечественной войны, героическому прошлому Родины </a:t>
            </a:r>
          </a:p>
          <a:p>
            <a:pPr eaLnBrk="1" hangingPunct="1">
              <a:spcBef>
                <a:spcPct val="50000"/>
              </a:spcBef>
              <a:buFontTx/>
              <a:buNone/>
            </a:pPr>
            <a:endParaRPr lang="ru-RU" altLang="ru-RU" sz="1800"/>
          </a:p>
          <a:p>
            <a:pPr eaLnBrk="1" hangingPunct="1">
              <a:spcBef>
                <a:spcPct val="50000"/>
              </a:spcBef>
              <a:buFontTx/>
              <a:buNone/>
            </a:pPr>
            <a:endParaRPr lang="ru-RU" altLang="ru-RU" sz="1800"/>
          </a:p>
        </p:txBody>
      </p:sp>
      <p:sp>
        <p:nvSpPr>
          <p:cNvPr id="3077" name="AutoShape 8">
            <a:hlinkClick r:id="" action="ppaction://hlinkshowjump?jump=nextslide" highlightClick="1"/>
          </p:cNvPr>
          <p:cNvSpPr>
            <a:spLocks noChangeArrowheads="1"/>
          </p:cNvSpPr>
          <p:nvPr/>
        </p:nvSpPr>
        <p:spPr bwMode="auto">
          <a:xfrm>
            <a:off x="7380288" y="6165850"/>
            <a:ext cx="1152525" cy="358775"/>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127"/>
                                        </p:tgtEl>
                                        <p:attrNameLst>
                                          <p:attrName>style.visibility</p:attrName>
                                        </p:attrNameLst>
                                      </p:cBhvr>
                                      <p:to>
                                        <p:strVal val="visible"/>
                                      </p:to>
                                    </p:set>
                                    <p:animEffect transition="in" filter="checkerboard(across)">
                                      <p:cBhvr>
                                        <p:cTn id="7" dur="500"/>
                                        <p:tgtEl>
                                          <p:spTgt spid="5127"/>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5125"/>
                                        </p:tgtEl>
                                        <p:attrNameLst>
                                          <p:attrName>style.visibility</p:attrName>
                                        </p:attrNameLst>
                                      </p:cBhvr>
                                      <p:to>
                                        <p:strVal val="visible"/>
                                      </p:to>
                                    </p:set>
                                    <p:animEffect transition="in" filter="diamond(in)">
                                      <p:cBhvr>
                                        <p:cTn id="11" dur="2000"/>
                                        <p:tgtEl>
                                          <p:spTgt spid="5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Text Box 4"/>
          <p:cNvSpPr txBox="1">
            <a:spLocks noChangeArrowheads="1"/>
          </p:cNvSpPr>
          <p:nvPr/>
        </p:nvSpPr>
        <p:spPr bwMode="auto">
          <a:xfrm>
            <a:off x="250825" y="188913"/>
            <a:ext cx="5545138" cy="598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2400" b="1">
                <a:solidFill>
                  <a:srgbClr val="CC3300"/>
                </a:solidFill>
                <a:latin typeface="Times New Roman" panose="02020603050405020304" pitchFamily="18" charset="0"/>
              </a:rPr>
              <a:t>25.09.2007 13:32  На синявинских полях поисковики нашли сумку почтальона Великой Отечественной войны </a:t>
            </a:r>
            <a:br>
              <a:rPr lang="ru-RU" altLang="ru-RU" sz="2400" b="1">
                <a:solidFill>
                  <a:srgbClr val="CC3300"/>
                </a:solidFill>
                <a:latin typeface="Times New Roman" panose="02020603050405020304" pitchFamily="18" charset="0"/>
              </a:rPr>
            </a:br>
            <a:r>
              <a:rPr lang="ru-RU" altLang="ru-RU" sz="1800">
                <a:latin typeface="Times New Roman" panose="02020603050405020304" pitchFamily="18" charset="0"/>
              </a:rPr>
              <a:t> </a:t>
            </a:r>
          </a:p>
          <a:p>
            <a:pPr eaLnBrk="1" hangingPunct="1">
              <a:spcBef>
                <a:spcPct val="0"/>
              </a:spcBef>
              <a:buFontTx/>
              <a:buNone/>
            </a:pPr>
            <a:r>
              <a:rPr lang="ru-RU" altLang="ru-RU" sz="1600">
                <a:latin typeface="Times New Roman" panose="02020603050405020304" pitchFamily="18" charset="0"/>
              </a:rPr>
              <a:t>На синявинских полях поисковики нашли сумку почтальона Великой Отечественной войны. Точнее не сумку, а ящик из-под пулеметных лент. В нем переносили корреспонденцию. Именно благодаря этому, все письма сохранились. Можно прочесть имена и адреса: Воронежская, Ивановская области, Башкирия, Казахстан - на фронт писали со всего Советского союза. На газетах, листочках из школьных дневников - самые простые и нужные слова: "любим, скучаем..." Есть даже отпечаток детской ладони.</a:t>
            </a:r>
            <a:br>
              <a:rPr lang="ru-RU" altLang="ru-RU" sz="1600">
                <a:latin typeface="Times New Roman" panose="02020603050405020304" pitchFamily="18" charset="0"/>
              </a:rPr>
            </a:br>
            <a:r>
              <a:rPr lang="ru-RU" altLang="ru-RU" sz="1600">
                <a:latin typeface="Times New Roman" panose="02020603050405020304" pitchFamily="18" charset="0"/>
              </a:rPr>
              <a:t>Как рассказывают поисковики, почтальоном, скорее всего, была девушка. Рядом с ящиком нашли сумку с маникюрными ножницами, пуговицами и помадой. Установили даже дату смерти. Скорее всего, девушка погибла 30 июля 43 года - на всех письмах стоит штемпель с датой 29 июля. Нетрудно вычислить, что она погибла на следующий день. Сегодня ее останки, вместе с другими, перезахоронят на Синявинских высотах.</a:t>
            </a:r>
          </a:p>
        </p:txBody>
      </p:sp>
      <p:sp>
        <p:nvSpPr>
          <p:cNvPr id="31749" name="Rectangle 5"/>
          <p:cNvSpPr>
            <a:spLocks noChangeArrowheads="1"/>
          </p:cNvSpPr>
          <p:nvPr/>
        </p:nvSpPr>
        <p:spPr bwMode="auto">
          <a:xfrm>
            <a:off x="5651500" y="3933825"/>
            <a:ext cx="3313113"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1800">
                <a:hlinkClick r:id="rId2"/>
              </a:rPr>
              <a:t>http://petersburg.rfn.ru/rnews.html?id=34107&amp;cid=7</a:t>
            </a:r>
            <a:endParaRPr lang="ru-RU" altLang="ru-RU" sz="1800"/>
          </a:p>
          <a:p>
            <a:pPr eaLnBrk="1" hangingPunct="1">
              <a:spcBef>
                <a:spcPct val="0"/>
              </a:spcBef>
              <a:buFontTx/>
              <a:buNone/>
            </a:pPr>
            <a:endParaRPr lang="ru-RU" altLang="ru-RU" sz="1800"/>
          </a:p>
        </p:txBody>
      </p:sp>
      <p:sp>
        <p:nvSpPr>
          <p:cNvPr id="21508" name="Text Box 6"/>
          <p:cNvSpPr txBox="1">
            <a:spLocks noChangeArrowheads="1"/>
          </p:cNvSpPr>
          <p:nvPr/>
        </p:nvSpPr>
        <p:spPr bwMode="auto">
          <a:xfrm>
            <a:off x="6156325" y="1700213"/>
            <a:ext cx="27368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ru-RU" altLang="ru-RU" sz="1800"/>
          </a:p>
        </p:txBody>
      </p:sp>
      <p:pic>
        <p:nvPicPr>
          <p:cNvPr id="31751" name="Picture 7" descr="m_336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425" y="260350"/>
            <a:ext cx="2952750" cy="324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0" name="AutoShape 8">
            <a:hlinkClick r:id="" action="ppaction://hlinkshowjump?jump=nextslide" highlightClick="1"/>
          </p:cNvPr>
          <p:cNvSpPr>
            <a:spLocks noChangeArrowheads="1"/>
          </p:cNvSpPr>
          <p:nvPr/>
        </p:nvSpPr>
        <p:spPr bwMode="auto">
          <a:xfrm>
            <a:off x="6156325" y="6021388"/>
            <a:ext cx="2592388" cy="503237"/>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nodeType="afterEffect">
                                  <p:stCondLst>
                                    <p:cond delay="0"/>
                                  </p:stCondLst>
                                  <p:childTnLst>
                                    <p:set>
                                      <p:cBhvr>
                                        <p:cTn id="6" dur="1" fill="hold">
                                          <p:stCondLst>
                                            <p:cond delay="0"/>
                                          </p:stCondLst>
                                        </p:cTn>
                                        <p:tgtEl>
                                          <p:spTgt spid="31748">
                                            <p:txEl>
                                              <p:pRg st="0" end="0"/>
                                            </p:txEl>
                                          </p:spTgt>
                                        </p:tgtEl>
                                        <p:attrNameLst>
                                          <p:attrName>style.visibility</p:attrName>
                                        </p:attrNameLst>
                                      </p:cBhvr>
                                      <p:to>
                                        <p:strVal val="visible"/>
                                      </p:to>
                                    </p:set>
                                    <p:animEffect transition="in" filter="checkerboard(across)">
                                      <p:cBhvr>
                                        <p:cTn id="7" dur="500"/>
                                        <p:tgtEl>
                                          <p:spTgt spid="31748">
                                            <p:txEl>
                                              <p:pRg st="0" end="0"/>
                                            </p:txEl>
                                          </p:spTgt>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31748">
                                            <p:txEl>
                                              <p:pRg st="1" end="1"/>
                                            </p:txEl>
                                          </p:spTgt>
                                        </p:tgtEl>
                                        <p:attrNameLst>
                                          <p:attrName>style.visibility</p:attrName>
                                        </p:attrNameLst>
                                      </p:cBhvr>
                                      <p:to>
                                        <p:strVal val="visible"/>
                                      </p:to>
                                    </p:set>
                                    <p:animEffect transition="in" filter="checkerboard(across)">
                                      <p:cBhvr>
                                        <p:cTn id="11" dur="500"/>
                                        <p:tgtEl>
                                          <p:spTgt spid="31748">
                                            <p:txEl>
                                              <p:pRg st="1" end="1"/>
                                            </p:txEl>
                                          </p:spTgt>
                                        </p:tgtEl>
                                      </p:cBhvr>
                                    </p:animEffect>
                                  </p:childTnLst>
                                </p:cTn>
                              </p:par>
                            </p:childTnLst>
                          </p:cTn>
                        </p:par>
                        <p:par>
                          <p:cTn id="12" fill="hold" nodeType="afterGroup">
                            <p:stCondLst>
                              <p:cond delay="1000"/>
                            </p:stCondLst>
                            <p:childTnLst>
                              <p:par>
                                <p:cTn id="13" presetID="8" presetClass="entr" presetSubtype="16" fill="hold" nodeType="afterEffect">
                                  <p:stCondLst>
                                    <p:cond delay="0"/>
                                  </p:stCondLst>
                                  <p:childTnLst>
                                    <p:set>
                                      <p:cBhvr>
                                        <p:cTn id="14" dur="1" fill="hold">
                                          <p:stCondLst>
                                            <p:cond delay="0"/>
                                          </p:stCondLst>
                                        </p:cTn>
                                        <p:tgtEl>
                                          <p:spTgt spid="31751"/>
                                        </p:tgtEl>
                                        <p:attrNameLst>
                                          <p:attrName>style.visibility</p:attrName>
                                        </p:attrNameLst>
                                      </p:cBhvr>
                                      <p:to>
                                        <p:strVal val="visible"/>
                                      </p:to>
                                    </p:set>
                                    <p:animEffect transition="in" filter="diamond(in)">
                                      <p:cBhvr>
                                        <p:cTn id="15" dur="2000"/>
                                        <p:tgtEl>
                                          <p:spTgt spid="31751"/>
                                        </p:tgtEl>
                                      </p:cBhvr>
                                    </p:animEffect>
                                  </p:childTnLst>
                                </p:cTn>
                              </p:par>
                            </p:childTnLst>
                          </p:cTn>
                        </p:par>
                        <p:par>
                          <p:cTn id="16" fill="hold" nodeType="afterGroup">
                            <p:stCondLst>
                              <p:cond delay="3000"/>
                            </p:stCondLst>
                            <p:childTnLst>
                              <p:par>
                                <p:cTn id="17" presetID="42" presetClass="entr" presetSubtype="0" fill="hold" grpId="0" nodeType="afterEffect">
                                  <p:stCondLst>
                                    <p:cond delay="0"/>
                                  </p:stCondLst>
                                  <p:childTnLst>
                                    <p:set>
                                      <p:cBhvr>
                                        <p:cTn id="18" dur="1" fill="hold">
                                          <p:stCondLst>
                                            <p:cond delay="0"/>
                                          </p:stCondLst>
                                        </p:cTn>
                                        <p:tgtEl>
                                          <p:spTgt spid="31749"/>
                                        </p:tgtEl>
                                        <p:attrNameLst>
                                          <p:attrName>style.visibility</p:attrName>
                                        </p:attrNameLst>
                                      </p:cBhvr>
                                      <p:to>
                                        <p:strVal val="visible"/>
                                      </p:to>
                                    </p:set>
                                    <p:animEffect transition="in" filter="fade">
                                      <p:cBhvr>
                                        <p:cTn id="19" dur="1000"/>
                                        <p:tgtEl>
                                          <p:spTgt spid="31749"/>
                                        </p:tgtEl>
                                      </p:cBhvr>
                                    </p:animEffect>
                                    <p:anim calcmode="lin" valueType="num">
                                      <p:cBhvr>
                                        <p:cTn id="20" dur="1000" fill="hold"/>
                                        <p:tgtEl>
                                          <p:spTgt spid="31749"/>
                                        </p:tgtEl>
                                        <p:attrNameLst>
                                          <p:attrName>ppt_x</p:attrName>
                                        </p:attrNameLst>
                                      </p:cBhvr>
                                      <p:tavLst>
                                        <p:tav tm="0">
                                          <p:val>
                                            <p:strVal val="#ppt_x"/>
                                          </p:val>
                                        </p:tav>
                                        <p:tav tm="100000">
                                          <p:val>
                                            <p:strVal val="#ppt_x"/>
                                          </p:val>
                                        </p:tav>
                                      </p:tavLst>
                                    </p:anim>
                                    <p:anim calcmode="lin" valueType="num">
                                      <p:cBhvr>
                                        <p:cTn id="21" dur="1000" fill="hold"/>
                                        <p:tgtEl>
                                          <p:spTgt spid="317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7" name="Picture 5" descr="Картинка 67 из 1424">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AutoShape 6">
            <a:hlinkClick r:id="" action="ppaction://hlinkshowjump?jump=nextslide" highlightClick="1"/>
          </p:cNvPr>
          <p:cNvSpPr>
            <a:spLocks noChangeArrowheads="1"/>
          </p:cNvSpPr>
          <p:nvPr/>
        </p:nvSpPr>
        <p:spPr bwMode="auto">
          <a:xfrm>
            <a:off x="7164388" y="6237288"/>
            <a:ext cx="1511300" cy="360362"/>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pic>
        <p:nvPicPr>
          <p:cNvPr id="18441" name="minutamo.mp3">
            <a:hlinkClick r:id="" action="ppaction://media"/>
          </p:cNvPr>
          <p:cNvPicPr>
            <a:picLocks noRot="1" noChangeAspect="1" noChangeArrowheads="1"/>
          </p:cNvPicPr>
          <p:nvPr>
            <a:audioFile r:link="rId1"/>
          </p:nvPr>
        </p:nvPicPr>
        <p:blipFill>
          <a:blip r:embed="rId6">
            <a:extLst>
              <a:ext uri="{28A0092B-C50C-407E-A947-70E740481C1C}">
                <a14:useLocalDpi xmlns:a14="http://schemas.microsoft.com/office/drawing/2010/main" val="0"/>
              </a:ext>
            </a:extLst>
          </a:blip>
          <a:srcRect/>
          <a:stretch>
            <a:fillRect/>
          </a:stretch>
        </p:blipFill>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2" name="minutamo.mp3">
            <a:hlinkClick r:id="" action="ppaction://media"/>
          </p:cNvPr>
          <p:cNvPicPr>
            <a:picLocks noRot="1" noChangeAspect="1" noChangeArrowheads="1"/>
          </p:cNvPicPr>
          <p:nvPr>
            <a:audioFile r:link="rId2"/>
          </p:nvPr>
        </p:nvPicPr>
        <p:blipFill>
          <a:blip r:embed="rId6">
            <a:extLst>
              <a:ext uri="{28A0092B-C50C-407E-A947-70E740481C1C}">
                <a14:useLocalDpi xmlns:a14="http://schemas.microsoft.com/office/drawing/2010/main" val="0"/>
              </a:ext>
            </a:extLst>
          </a:blip>
          <a:srcRect/>
          <a:stretch>
            <a:fillRect/>
          </a:stretch>
        </p:blipFill>
        <p:spPr bwMode="auto">
          <a:xfrm>
            <a:off x="7308850" y="0"/>
            <a:ext cx="1439863"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18437"/>
                                        </p:tgtEl>
                                        <p:attrNameLst>
                                          <p:attrName>style.visibility</p:attrName>
                                        </p:attrNameLst>
                                      </p:cBhvr>
                                      <p:to>
                                        <p:strVal val="visible"/>
                                      </p:to>
                                    </p:set>
                                    <p:animEffect transition="in" filter="diamond(in)">
                                      <p:cBhvr>
                                        <p:cTn id="7" dur="2000"/>
                                        <p:tgtEl>
                                          <p:spTgt spid="18437"/>
                                        </p:tgtEl>
                                      </p:cBhvr>
                                    </p:animEffect>
                                  </p:childTnLst>
                                </p:cTn>
                              </p:par>
                            </p:childTnLst>
                          </p:cTn>
                        </p:par>
                        <p:par>
                          <p:cTn id="8" fill="hold" nodeType="afterGroup">
                            <p:stCondLst>
                              <p:cond delay="2000"/>
                            </p:stCondLst>
                            <p:childTnLst>
                              <p:par>
                                <p:cTn id="9" presetID="1" presetClass="mediacall" presetSubtype="0" fill="hold" nodeType="afterEffect">
                                  <p:stCondLst>
                                    <p:cond delay="0"/>
                                  </p:stCondLst>
                                  <p:childTnLst>
                                    <p:cmd type="call" cmd="playFrom(0.0)">
                                      <p:cBhvr>
                                        <p:cTn id="10" dur="1029090" fill="hold"/>
                                        <p:tgtEl>
                                          <p:spTgt spid="18441"/>
                                        </p:tgtEl>
                                      </p:cBhvr>
                                    </p:cmd>
                                  </p:childTnLst>
                                </p:cTn>
                              </p:par>
                            </p:childTnLst>
                          </p:cTn>
                        </p:par>
                        <p:par>
                          <p:cTn id="11" fill="hold" nodeType="afterGroup">
                            <p:stCondLst>
                              <p:cond delay="1031090"/>
                            </p:stCondLst>
                            <p:childTnLst>
                              <p:par>
                                <p:cTn id="12" presetID="1" presetClass="mediacall" presetSubtype="0" fill="hold" nodeType="afterEffect">
                                  <p:stCondLst>
                                    <p:cond delay="0"/>
                                  </p:stCondLst>
                                  <p:childTnLst>
                                    <p:cmd type="call" cmd="playFrom(0.0)">
                                      <p:cBhvr>
                                        <p:cTn id="13" dur="1029090" fill="hold"/>
                                        <p:tgtEl>
                                          <p:spTgt spid="1844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4" fill="hold" display="0">
                  <p:stCondLst>
                    <p:cond delay="indefinite"/>
                  </p:stCondLst>
                  <p:endCondLst>
                    <p:cond evt="onNext" delay="0">
                      <p:tgtEl>
                        <p:sldTgt/>
                      </p:tgtEl>
                    </p:cond>
                    <p:cond evt="onPrev" delay="0">
                      <p:tgtEl>
                        <p:sldTgt/>
                      </p:tgtEl>
                    </p:cond>
                    <p:cond evt="onStopAudio" delay="0">
                      <p:tgtEl>
                        <p:sldTgt/>
                      </p:tgtEl>
                    </p:cond>
                  </p:endCondLst>
                </p:cTn>
                <p:tgtEl>
                  <p:spTgt spid="18441"/>
                </p:tgtEl>
              </p:cMediaNode>
            </p:audio>
            <p:audio>
              <p:cMediaNode>
                <p:cTn id="15" fill="hold" display="0">
                  <p:stCondLst>
                    <p:cond delay="indefinite"/>
                  </p:stCondLst>
                  <p:endCondLst>
                    <p:cond evt="onNext" delay="0">
                      <p:tgtEl>
                        <p:sldTgt/>
                      </p:tgtEl>
                    </p:cond>
                    <p:cond evt="onPrev" delay="0">
                      <p:tgtEl>
                        <p:sldTgt/>
                      </p:tgtEl>
                    </p:cond>
                    <p:cond evt="onStopAudio" delay="0">
                      <p:tgtEl>
                        <p:sldTgt/>
                      </p:tgtEl>
                    </p:cond>
                  </p:endCondLst>
                </p:cTn>
                <p:tgtEl>
                  <p:spTgt spid="18442"/>
                </p:tgtEl>
              </p:cMediaNode>
            </p:audio>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323850" y="1773238"/>
            <a:ext cx="3743325"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2000" b="1">
                <a:latin typeface="Times New Roman" panose="02020603050405020304" pitchFamily="18" charset="0"/>
              </a:rPr>
              <a:t>Всего из  Нового Мансуркина  на фронт ушли 259 человек, </a:t>
            </a:r>
          </a:p>
          <a:p>
            <a:pPr eaLnBrk="1" hangingPunct="1">
              <a:spcBef>
                <a:spcPct val="0"/>
              </a:spcBef>
              <a:buFontTx/>
              <a:buNone/>
            </a:pPr>
            <a:r>
              <a:rPr lang="ru-RU" altLang="ru-RU" sz="2000" b="1">
                <a:latin typeface="Times New Roman" panose="02020603050405020304" pitchFamily="18" charset="0"/>
              </a:rPr>
              <a:t>163 сельчанина не вернулись домой к своим родителям, жёнам, детям, невестам. Имена этих людей занесены в книгу памяти.</a:t>
            </a:r>
          </a:p>
          <a:p>
            <a:pPr eaLnBrk="1" hangingPunct="1">
              <a:spcBef>
                <a:spcPct val="0"/>
              </a:spcBef>
              <a:buFontTx/>
              <a:buNone/>
            </a:pPr>
            <a:r>
              <a:rPr lang="ru-RU" altLang="ru-RU" sz="2000" b="1">
                <a:latin typeface="Times New Roman" panose="02020603050405020304" pitchFamily="18" charset="0"/>
              </a:rPr>
              <a:t>К сожалению, 65-ую годовщину Великой Победы встретят только 9 оставшихся в живых ветеранов Великой Отечественной войны</a:t>
            </a:r>
          </a:p>
        </p:txBody>
      </p:sp>
      <p:sp>
        <p:nvSpPr>
          <p:cNvPr id="27651" name="WordArt 3"/>
          <p:cNvSpPr>
            <a:spLocks noChangeArrowheads="1" noChangeShapeType="1" noTextEdit="1"/>
          </p:cNvSpPr>
          <p:nvPr/>
        </p:nvSpPr>
        <p:spPr bwMode="auto">
          <a:xfrm>
            <a:off x="900113" y="115888"/>
            <a:ext cx="7343775" cy="936625"/>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Ветераны Нового Мансуркина</a:t>
            </a:r>
          </a:p>
        </p:txBody>
      </p:sp>
      <p:pic>
        <p:nvPicPr>
          <p:cNvPr id="27652" name="Picture 4" descr="monum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341438"/>
            <a:ext cx="3817938" cy="4608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7" name="AutoShape 5">
            <a:hlinkClick r:id="" action="ppaction://hlinkshowjump?jump=nextslide" highlightClick="1"/>
          </p:cNvPr>
          <p:cNvSpPr>
            <a:spLocks noChangeArrowheads="1"/>
          </p:cNvSpPr>
          <p:nvPr/>
        </p:nvSpPr>
        <p:spPr bwMode="auto">
          <a:xfrm>
            <a:off x="6443663" y="6237288"/>
            <a:ext cx="1584325" cy="431800"/>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7651"/>
                                        </p:tgtEl>
                                        <p:attrNameLst>
                                          <p:attrName>style.visibility</p:attrName>
                                        </p:attrNameLst>
                                      </p:cBhvr>
                                      <p:to>
                                        <p:strVal val="visible"/>
                                      </p:to>
                                    </p:set>
                                    <p:animEffect transition="in" filter="checkerboard(across)">
                                      <p:cBhvr>
                                        <p:cTn id="7" dur="500"/>
                                        <p:tgtEl>
                                          <p:spTgt spid="27651"/>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27652"/>
                                        </p:tgtEl>
                                        <p:attrNameLst>
                                          <p:attrName>style.visibility</p:attrName>
                                        </p:attrNameLst>
                                      </p:cBhvr>
                                      <p:to>
                                        <p:strVal val="visible"/>
                                      </p:to>
                                    </p:set>
                                    <p:animEffect transition="in" filter="diamond(in)">
                                      <p:cBhvr>
                                        <p:cTn id="11" dur="2000"/>
                                        <p:tgtEl>
                                          <p:spTgt spid="27652"/>
                                        </p:tgtEl>
                                      </p:cBhvr>
                                    </p:animEffect>
                                  </p:childTnLst>
                                </p:cTn>
                              </p:par>
                            </p:childTnLst>
                          </p:cTn>
                        </p:par>
                        <p:par>
                          <p:cTn id="12" fill="hold" nodeType="afterGroup">
                            <p:stCondLst>
                              <p:cond delay="2500"/>
                            </p:stCondLst>
                            <p:childTnLst>
                              <p:par>
                                <p:cTn id="13" presetID="5" presetClass="entr" presetSubtype="10" fill="hold" grpId="0" nodeType="afterEffect">
                                  <p:stCondLst>
                                    <p:cond delay="0"/>
                                  </p:stCondLst>
                                  <p:childTnLst>
                                    <p:set>
                                      <p:cBhvr>
                                        <p:cTn id="14" dur="1" fill="hold">
                                          <p:stCondLst>
                                            <p:cond delay="0"/>
                                          </p:stCondLst>
                                        </p:cTn>
                                        <p:tgtEl>
                                          <p:spTgt spid="27650"/>
                                        </p:tgtEl>
                                        <p:attrNameLst>
                                          <p:attrName>style.visibility</p:attrName>
                                        </p:attrNameLst>
                                      </p:cBhvr>
                                      <p:to>
                                        <p:strVal val="visible"/>
                                      </p:to>
                                    </p:set>
                                    <p:animEffect transition="in" filter="checkerboard(across)">
                                      <p:cBhvr>
                                        <p:cTn id="15" dur="500"/>
                                        <p:tgtEl>
                                          <p:spTgt spid="276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P spid="2765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body" idx="1"/>
          </p:nvPr>
        </p:nvSpPr>
        <p:spPr>
          <a:xfrm>
            <a:off x="457200" y="1989138"/>
            <a:ext cx="8229600" cy="4137025"/>
          </a:xfrm>
        </p:spPr>
        <p:txBody>
          <a:bodyPr/>
          <a:lstStyle/>
          <a:p>
            <a:pPr eaLnBrk="1" hangingPunct="1">
              <a:lnSpc>
                <a:spcPct val="80000"/>
              </a:lnSpc>
            </a:pPr>
            <a:r>
              <a:rPr lang="ru-RU" altLang="ru-RU" sz="1800" b="1" smtClean="0"/>
              <a:t>В канун 72-й годовщины победы в Великой Отечественной войне Почта России готовит ветеранам особый подарок: федеральный почтовый оператор обеспечит их специальными конвертами, выполненными в форме традиционного фронтового письма, сложенного треугольником. </a:t>
            </a:r>
          </a:p>
          <a:p>
            <a:pPr eaLnBrk="1" hangingPunct="1">
              <a:lnSpc>
                <a:spcPct val="80000"/>
              </a:lnSpc>
            </a:pPr>
            <a:r>
              <a:rPr lang="ru-RU" altLang="ru-RU" sz="1800" b="1" smtClean="0"/>
              <a:t>Конверты-треугольники со знаком «Почтовый тариф оплачен» будут безвозмездно выдаваться ветеранам Великой Отечественной войны. Для отправки поздравлений каждый ветеран получит по 3 конверта. При пересылке по всей территории России такой конверт не потребует доклейки марок. </a:t>
            </a:r>
          </a:p>
          <a:p>
            <a:pPr eaLnBrk="1" hangingPunct="1">
              <a:lnSpc>
                <a:spcPct val="80000"/>
              </a:lnSpc>
            </a:pPr>
            <a:r>
              <a:rPr lang="ru-RU" altLang="ru-RU" sz="1800" b="1" smtClean="0"/>
              <a:t>Особая форма конвертов была выбрана Почтой России и ИТЦ «Марка» для того, чтобы ветераны, взяв в руки письма, вспомнили свою молодость, боевых товарищей и те волнующие чувства, которые дарила людям в суровые годы войны фронтовая почта. </a:t>
            </a:r>
          </a:p>
          <a:p>
            <a:pPr eaLnBrk="1" hangingPunct="1">
              <a:lnSpc>
                <a:spcPct val="80000"/>
              </a:lnSpc>
            </a:pPr>
            <a:r>
              <a:rPr lang="ru-RU" altLang="ru-RU" sz="1800" b="1" smtClean="0"/>
              <a:t>Общий тираж уникальных треугольных конвертов, изготавливаемых ИТЦ «Марка», составит порядка 1,5 млн экз.</a:t>
            </a:r>
            <a:r>
              <a:rPr lang="ru-RU" altLang="ru-RU" sz="1800" smtClean="0"/>
              <a:t> </a:t>
            </a:r>
          </a:p>
        </p:txBody>
      </p:sp>
      <p:sp>
        <p:nvSpPr>
          <p:cNvPr id="28675" name="WordArt 3"/>
          <p:cNvSpPr>
            <a:spLocks noChangeArrowheads="1" noChangeShapeType="1" noTextEdit="1"/>
          </p:cNvSpPr>
          <p:nvPr/>
        </p:nvSpPr>
        <p:spPr bwMode="auto">
          <a:xfrm>
            <a:off x="539750" y="260350"/>
            <a:ext cx="6480175" cy="1152525"/>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Подарок ветеранам</a:t>
            </a:r>
          </a:p>
        </p:txBody>
      </p:sp>
      <p:pic>
        <p:nvPicPr>
          <p:cNvPr id="28676" name="Picture 4" descr="Почта России">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388" y="188913"/>
            <a:ext cx="1979612"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AutoShape 5">
            <a:hlinkClick r:id="" action="ppaction://hlinkshowjump?jump=nextslide" highlightClick="1"/>
          </p:cNvPr>
          <p:cNvSpPr>
            <a:spLocks noChangeArrowheads="1"/>
          </p:cNvSpPr>
          <p:nvPr/>
        </p:nvSpPr>
        <p:spPr bwMode="auto">
          <a:xfrm>
            <a:off x="6877050" y="6381750"/>
            <a:ext cx="1655763" cy="360363"/>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8675"/>
                                        </p:tgtEl>
                                        <p:attrNameLst>
                                          <p:attrName>style.visibility</p:attrName>
                                        </p:attrNameLst>
                                      </p:cBhvr>
                                      <p:to>
                                        <p:strVal val="visible"/>
                                      </p:to>
                                    </p:set>
                                    <p:animEffect transition="in" filter="checkerboard(across)">
                                      <p:cBhvr>
                                        <p:cTn id="7" dur="500"/>
                                        <p:tgtEl>
                                          <p:spTgt spid="28675"/>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28676"/>
                                        </p:tgtEl>
                                        <p:attrNameLst>
                                          <p:attrName>style.visibility</p:attrName>
                                        </p:attrNameLst>
                                      </p:cBhvr>
                                      <p:to>
                                        <p:strVal val="visible"/>
                                      </p:to>
                                    </p:set>
                                    <p:animEffect transition="in" filter="diamond(in)">
                                      <p:cBhvr>
                                        <p:cTn id="11" dur="2000"/>
                                        <p:tgtEl>
                                          <p:spTgt spid="28676"/>
                                        </p:tgtEl>
                                      </p:cBhvr>
                                    </p:animEffect>
                                  </p:childTnLst>
                                </p:cTn>
                              </p:par>
                            </p:childTnLst>
                          </p:cTn>
                        </p:par>
                        <p:par>
                          <p:cTn id="12" fill="hold" nodeType="afterGroup">
                            <p:stCondLst>
                              <p:cond delay="2500"/>
                            </p:stCondLst>
                            <p:childTnLst>
                              <p:par>
                                <p:cTn id="13" presetID="5" presetClass="entr" presetSubtype="10" fill="hold" grpId="0" nodeType="afterEffect">
                                  <p:stCondLst>
                                    <p:cond delay="0"/>
                                  </p:stCondLst>
                                  <p:childTnLst>
                                    <p:set>
                                      <p:cBhvr>
                                        <p:cTn id="14" dur="1" fill="hold">
                                          <p:stCondLst>
                                            <p:cond delay="0"/>
                                          </p:stCondLst>
                                        </p:cTn>
                                        <p:tgtEl>
                                          <p:spTgt spid="28674">
                                            <p:txEl>
                                              <p:pRg st="0" end="0"/>
                                            </p:txEl>
                                          </p:spTgt>
                                        </p:tgtEl>
                                        <p:attrNameLst>
                                          <p:attrName>style.visibility</p:attrName>
                                        </p:attrNameLst>
                                      </p:cBhvr>
                                      <p:to>
                                        <p:strVal val="visible"/>
                                      </p:to>
                                    </p:set>
                                    <p:animEffect transition="in" filter="checkerboard(across)">
                                      <p:cBhvr>
                                        <p:cTn id="15" dur="500"/>
                                        <p:tgtEl>
                                          <p:spTgt spid="28674">
                                            <p:txEl>
                                              <p:pRg st="0" end="0"/>
                                            </p:txEl>
                                          </p:spTgt>
                                        </p:tgtEl>
                                      </p:cBhvr>
                                    </p:animEffect>
                                  </p:childTnLst>
                                </p:cTn>
                              </p:par>
                            </p:childTnLst>
                          </p:cTn>
                        </p:par>
                        <p:par>
                          <p:cTn id="16" fill="hold" nodeType="afterGroup">
                            <p:stCondLst>
                              <p:cond delay="3000"/>
                            </p:stCondLst>
                            <p:childTnLst>
                              <p:par>
                                <p:cTn id="17" presetID="5" presetClass="entr" presetSubtype="10" fill="hold" grpId="0" nodeType="afterEffect">
                                  <p:stCondLst>
                                    <p:cond delay="0"/>
                                  </p:stCondLst>
                                  <p:childTnLst>
                                    <p:set>
                                      <p:cBhvr>
                                        <p:cTn id="18" dur="1" fill="hold">
                                          <p:stCondLst>
                                            <p:cond delay="0"/>
                                          </p:stCondLst>
                                        </p:cTn>
                                        <p:tgtEl>
                                          <p:spTgt spid="28674">
                                            <p:txEl>
                                              <p:pRg st="1" end="1"/>
                                            </p:txEl>
                                          </p:spTgt>
                                        </p:tgtEl>
                                        <p:attrNameLst>
                                          <p:attrName>style.visibility</p:attrName>
                                        </p:attrNameLst>
                                      </p:cBhvr>
                                      <p:to>
                                        <p:strVal val="visible"/>
                                      </p:to>
                                    </p:set>
                                    <p:animEffect transition="in" filter="checkerboard(across)">
                                      <p:cBhvr>
                                        <p:cTn id="19" dur="500"/>
                                        <p:tgtEl>
                                          <p:spTgt spid="28674">
                                            <p:txEl>
                                              <p:pRg st="1" end="1"/>
                                            </p:txEl>
                                          </p:spTgt>
                                        </p:tgtEl>
                                      </p:cBhvr>
                                    </p:animEffect>
                                  </p:childTnLst>
                                </p:cTn>
                              </p:par>
                            </p:childTnLst>
                          </p:cTn>
                        </p:par>
                        <p:par>
                          <p:cTn id="20" fill="hold" nodeType="afterGroup">
                            <p:stCondLst>
                              <p:cond delay="3500"/>
                            </p:stCondLst>
                            <p:childTnLst>
                              <p:par>
                                <p:cTn id="21" presetID="5" presetClass="entr" presetSubtype="10" fill="hold" grpId="0" nodeType="afterEffect">
                                  <p:stCondLst>
                                    <p:cond delay="0"/>
                                  </p:stCondLst>
                                  <p:childTnLst>
                                    <p:set>
                                      <p:cBhvr>
                                        <p:cTn id="22" dur="1" fill="hold">
                                          <p:stCondLst>
                                            <p:cond delay="0"/>
                                          </p:stCondLst>
                                        </p:cTn>
                                        <p:tgtEl>
                                          <p:spTgt spid="28674">
                                            <p:txEl>
                                              <p:pRg st="2" end="2"/>
                                            </p:txEl>
                                          </p:spTgt>
                                        </p:tgtEl>
                                        <p:attrNameLst>
                                          <p:attrName>style.visibility</p:attrName>
                                        </p:attrNameLst>
                                      </p:cBhvr>
                                      <p:to>
                                        <p:strVal val="visible"/>
                                      </p:to>
                                    </p:set>
                                    <p:animEffect transition="in" filter="checkerboard(across)">
                                      <p:cBhvr>
                                        <p:cTn id="23" dur="500"/>
                                        <p:tgtEl>
                                          <p:spTgt spid="28674">
                                            <p:txEl>
                                              <p:pRg st="2" end="2"/>
                                            </p:txEl>
                                          </p:spTgt>
                                        </p:tgtEl>
                                      </p:cBhvr>
                                    </p:animEffect>
                                  </p:childTnLst>
                                </p:cTn>
                              </p:par>
                            </p:childTnLst>
                          </p:cTn>
                        </p:par>
                        <p:par>
                          <p:cTn id="24" fill="hold" nodeType="afterGroup">
                            <p:stCondLst>
                              <p:cond delay="4000"/>
                            </p:stCondLst>
                            <p:childTnLst>
                              <p:par>
                                <p:cTn id="25" presetID="5" presetClass="entr" presetSubtype="10" fill="hold" grpId="0" nodeType="afterEffect">
                                  <p:stCondLst>
                                    <p:cond delay="0"/>
                                  </p:stCondLst>
                                  <p:childTnLst>
                                    <p:set>
                                      <p:cBhvr>
                                        <p:cTn id="26" dur="1" fill="hold">
                                          <p:stCondLst>
                                            <p:cond delay="0"/>
                                          </p:stCondLst>
                                        </p:cTn>
                                        <p:tgtEl>
                                          <p:spTgt spid="28674">
                                            <p:txEl>
                                              <p:pRg st="3" end="3"/>
                                            </p:txEl>
                                          </p:spTgt>
                                        </p:tgtEl>
                                        <p:attrNameLst>
                                          <p:attrName>style.visibility</p:attrName>
                                        </p:attrNameLst>
                                      </p:cBhvr>
                                      <p:to>
                                        <p:strVal val="visible"/>
                                      </p:to>
                                    </p:set>
                                    <p:animEffect transition="in" filter="checkerboard(across)">
                                      <p:cBhvr>
                                        <p:cTn id="27" dur="500"/>
                                        <p:tgtEl>
                                          <p:spTgt spid="2867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build="p"/>
      <p:bldP spid="2867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79388" y="1341438"/>
            <a:ext cx="3960812" cy="521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ru-RU" altLang="ru-RU" sz="2000" b="1">
                <a:latin typeface="Times New Roman" panose="02020603050405020304" pitchFamily="18" charset="0"/>
              </a:rPr>
              <a:t>Конверт-треугольник – это обычно тетрадный лист бумаги, сначала загнутый справа налево, потом слева направо. Оставшаяся полоса бумаги (поскольку тетрадь не квадратной, а прямоугольной формы) вставлялась, как клапан, внутрь треугольника. Готовое к отправке письмо не заклеивалось — его всё равно должна была прочитать цензура. Почтовая марка была не нужна, адрес писался на наружной стороне листа</a:t>
            </a:r>
            <a:r>
              <a:rPr lang="ru-RU" altLang="ru-RU" sz="1800" i="1"/>
              <a:t>. </a:t>
            </a:r>
            <a:endParaRPr lang="ru-RU" altLang="ru-RU" sz="1800"/>
          </a:p>
          <a:p>
            <a:pPr eaLnBrk="1" hangingPunct="1">
              <a:spcBef>
                <a:spcPct val="0"/>
              </a:spcBef>
              <a:buFontTx/>
              <a:buNone/>
            </a:pPr>
            <a:r>
              <a:rPr lang="ru-RU" altLang="ru-RU" sz="1800"/>
              <a:t/>
            </a:r>
            <a:br>
              <a:rPr lang="ru-RU" altLang="ru-RU" sz="1800"/>
            </a:br>
            <a:endParaRPr lang="ru-RU" altLang="ru-RU" sz="1800"/>
          </a:p>
        </p:txBody>
      </p:sp>
      <p:sp>
        <p:nvSpPr>
          <p:cNvPr id="26627" name="WordArt 3"/>
          <p:cNvSpPr>
            <a:spLocks noChangeArrowheads="1" noChangeShapeType="1" noTextEdit="1"/>
          </p:cNvSpPr>
          <p:nvPr/>
        </p:nvSpPr>
        <p:spPr bwMode="auto">
          <a:xfrm>
            <a:off x="1331913" y="0"/>
            <a:ext cx="6048375" cy="1125538"/>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Письмо ветерану</a:t>
            </a:r>
          </a:p>
        </p:txBody>
      </p:sp>
      <p:pic>
        <p:nvPicPr>
          <p:cNvPr id="26628" name="Picture 4" descr="1237137173_2_"/>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0200" y="1484313"/>
            <a:ext cx="4824413" cy="504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9" name="Text Box 5"/>
          <p:cNvSpPr txBox="1">
            <a:spLocks noChangeArrowheads="1"/>
          </p:cNvSpPr>
          <p:nvPr/>
        </p:nvSpPr>
        <p:spPr bwMode="auto">
          <a:xfrm rot="257631">
            <a:off x="4498975" y="2054225"/>
            <a:ext cx="2901950" cy="360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400" b="1" i="1">
                <a:latin typeface="Times New Roman" panose="02020603050405020304" pitchFamily="18" charset="0"/>
              </a:rPr>
              <a:t>Сердцу каждого из нас дорог праздник Победы. Дорог памятью о тех, кто ценою своей жизни отстаивал свободу. Мы будем всегда помнить о людях, отдавших свои жизни за свободу и светлое будущее нашей страны. Бессмертен подвиг тех, кто боролся и победил фашизм. Память об их подвиге будет вечно жить в наших сердцах. Мы никогда не забудем , какою ценой завоёвано их счастье. </a:t>
            </a:r>
            <a:br>
              <a:rPr lang="ru-RU" altLang="ru-RU" sz="1400" b="1" i="1">
                <a:latin typeface="Times New Roman" panose="02020603050405020304" pitchFamily="18" charset="0"/>
              </a:rPr>
            </a:br>
            <a:r>
              <a:rPr lang="ru-RU" altLang="ru-RU" sz="1400" b="1" i="1">
                <a:latin typeface="Times New Roman" panose="02020603050405020304" pitchFamily="18" charset="0"/>
              </a:rPr>
              <a:t>Низкий вам поклон, дорогие ветераны </a:t>
            </a:r>
          </a:p>
          <a:p>
            <a:pPr eaLnBrk="1" hangingPunct="1">
              <a:spcBef>
                <a:spcPct val="50000"/>
              </a:spcBef>
              <a:buFontTx/>
              <a:buNone/>
            </a:pPr>
            <a:r>
              <a:rPr lang="ru-RU" altLang="ru-RU" sz="1400" b="1" i="1">
                <a:latin typeface="Times New Roman" panose="02020603050405020304" pitchFamily="18" charset="0"/>
              </a:rPr>
              <a:t>Ученица 9 класса Иксанова Алина</a:t>
            </a:r>
          </a:p>
        </p:txBody>
      </p:sp>
      <p:sp>
        <p:nvSpPr>
          <p:cNvPr id="25606" name="AutoShape 6">
            <a:hlinkClick r:id="" action="ppaction://hlinkshowjump?jump=nextslide" highlightClick="1"/>
          </p:cNvPr>
          <p:cNvSpPr>
            <a:spLocks noChangeArrowheads="1"/>
          </p:cNvSpPr>
          <p:nvPr/>
        </p:nvSpPr>
        <p:spPr bwMode="auto">
          <a:xfrm>
            <a:off x="7380288" y="6524625"/>
            <a:ext cx="1439862" cy="333375"/>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6627"/>
                                        </p:tgtEl>
                                        <p:attrNameLst>
                                          <p:attrName>style.visibility</p:attrName>
                                        </p:attrNameLst>
                                      </p:cBhvr>
                                      <p:to>
                                        <p:strVal val="visible"/>
                                      </p:to>
                                    </p:set>
                                    <p:animEffect transition="in" filter="checkerboard(across)">
                                      <p:cBhvr>
                                        <p:cTn id="7" dur="500"/>
                                        <p:tgtEl>
                                          <p:spTgt spid="26627"/>
                                        </p:tgtEl>
                                      </p:cBhvr>
                                    </p:animEffect>
                                  </p:childTnLst>
                                </p:cTn>
                              </p:par>
                            </p:childTnLst>
                          </p:cTn>
                        </p:par>
                        <p:par>
                          <p:cTn id="8" fill="hold" nodeType="afterGroup">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26626"/>
                                        </p:tgtEl>
                                        <p:attrNameLst>
                                          <p:attrName>style.visibility</p:attrName>
                                        </p:attrNameLst>
                                      </p:cBhvr>
                                      <p:to>
                                        <p:strVal val="visible"/>
                                      </p:to>
                                    </p:set>
                                    <p:animEffect transition="in" filter="checkerboard(across)">
                                      <p:cBhvr>
                                        <p:cTn id="11" dur="500"/>
                                        <p:tgtEl>
                                          <p:spTgt spid="26626"/>
                                        </p:tgtEl>
                                      </p:cBhvr>
                                    </p:animEffect>
                                  </p:childTnLst>
                                </p:cTn>
                              </p:par>
                            </p:childTnLst>
                          </p:cTn>
                        </p:par>
                        <p:par>
                          <p:cTn id="12" fill="hold" nodeType="afterGroup">
                            <p:stCondLst>
                              <p:cond delay="1000"/>
                            </p:stCondLst>
                            <p:childTnLst>
                              <p:par>
                                <p:cTn id="13" presetID="8" presetClass="entr" presetSubtype="16" fill="hold" nodeType="afterEffect">
                                  <p:stCondLst>
                                    <p:cond delay="0"/>
                                  </p:stCondLst>
                                  <p:childTnLst>
                                    <p:set>
                                      <p:cBhvr>
                                        <p:cTn id="14" dur="1" fill="hold">
                                          <p:stCondLst>
                                            <p:cond delay="0"/>
                                          </p:stCondLst>
                                        </p:cTn>
                                        <p:tgtEl>
                                          <p:spTgt spid="26628"/>
                                        </p:tgtEl>
                                        <p:attrNameLst>
                                          <p:attrName>style.visibility</p:attrName>
                                        </p:attrNameLst>
                                      </p:cBhvr>
                                      <p:to>
                                        <p:strVal val="visible"/>
                                      </p:to>
                                    </p:set>
                                    <p:animEffect transition="in" filter="diamond(in)">
                                      <p:cBhvr>
                                        <p:cTn id="15" dur="2000"/>
                                        <p:tgtEl>
                                          <p:spTgt spid="26628"/>
                                        </p:tgtEl>
                                      </p:cBhvr>
                                    </p:animEffect>
                                  </p:childTnLst>
                                </p:cTn>
                              </p:par>
                            </p:childTnLst>
                          </p:cTn>
                        </p:par>
                        <p:par>
                          <p:cTn id="16" fill="hold" nodeType="afterGroup">
                            <p:stCondLst>
                              <p:cond delay="3000"/>
                            </p:stCondLst>
                            <p:childTnLst>
                              <p:par>
                                <p:cTn id="17" presetID="42" presetClass="entr" presetSubtype="0" fill="hold" nodeType="afterEffect">
                                  <p:stCondLst>
                                    <p:cond delay="0"/>
                                  </p:stCondLst>
                                  <p:childTnLst>
                                    <p:set>
                                      <p:cBhvr>
                                        <p:cTn id="18" dur="1" fill="hold">
                                          <p:stCondLst>
                                            <p:cond delay="0"/>
                                          </p:stCondLst>
                                        </p:cTn>
                                        <p:tgtEl>
                                          <p:spTgt spid="26629">
                                            <p:txEl>
                                              <p:pRg st="0" end="0"/>
                                            </p:txEl>
                                          </p:spTgt>
                                        </p:tgtEl>
                                        <p:attrNameLst>
                                          <p:attrName>style.visibility</p:attrName>
                                        </p:attrNameLst>
                                      </p:cBhvr>
                                      <p:to>
                                        <p:strVal val="visible"/>
                                      </p:to>
                                    </p:set>
                                    <p:animEffect transition="in" filter="fade">
                                      <p:cBhvr>
                                        <p:cTn id="19" dur="1000"/>
                                        <p:tgtEl>
                                          <p:spTgt spid="26629">
                                            <p:txEl>
                                              <p:pRg st="0" end="0"/>
                                            </p:txEl>
                                          </p:spTgt>
                                        </p:tgtEl>
                                      </p:cBhvr>
                                    </p:animEffect>
                                    <p:anim calcmode="lin" valueType="num">
                                      <p:cBhvr>
                                        <p:cTn id="20" dur="1000" fill="hold"/>
                                        <p:tgtEl>
                                          <p:spTgt spid="26629">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26629">
                                            <p:txEl>
                                              <p:pRg st="0" end="0"/>
                                            </p:txEl>
                                          </p:spTgt>
                                        </p:tgtEl>
                                        <p:attrNameLst>
                                          <p:attrName>ppt_y</p:attrName>
                                        </p:attrNameLst>
                                      </p:cBhvr>
                                      <p:tavLst>
                                        <p:tav tm="0">
                                          <p:val>
                                            <p:strVal val="#ppt_y+.1"/>
                                          </p:val>
                                        </p:tav>
                                        <p:tav tm="100000">
                                          <p:val>
                                            <p:strVal val="#ppt_y"/>
                                          </p:val>
                                        </p:tav>
                                      </p:tavLst>
                                    </p:anim>
                                  </p:childTnLst>
                                </p:cTn>
                              </p:par>
                            </p:childTnLst>
                          </p:cTn>
                        </p:par>
                        <p:par>
                          <p:cTn id="22" fill="hold" nodeType="afterGroup">
                            <p:stCondLst>
                              <p:cond delay="4000"/>
                            </p:stCondLst>
                            <p:childTnLst>
                              <p:par>
                                <p:cTn id="23" presetID="42" presetClass="entr" presetSubtype="0" fill="hold" nodeType="afterEffect">
                                  <p:stCondLst>
                                    <p:cond delay="0"/>
                                  </p:stCondLst>
                                  <p:childTnLst>
                                    <p:set>
                                      <p:cBhvr>
                                        <p:cTn id="24" dur="1" fill="hold">
                                          <p:stCondLst>
                                            <p:cond delay="0"/>
                                          </p:stCondLst>
                                        </p:cTn>
                                        <p:tgtEl>
                                          <p:spTgt spid="26629">
                                            <p:txEl>
                                              <p:pRg st="1" end="1"/>
                                            </p:txEl>
                                          </p:spTgt>
                                        </p:tgtEl>
                                        <p:attrNameLst>
                                          <p:attrName>style.visibility</p:attrName>
                                        </p:attrNameLst>
                                      </p:cBhvr>
                                      <p:to>
                                        <p:strVal val="visible"/>
                                      </p:to>
                                    </p:set>
                                    <p:animEffect transition="in" filter="fade">
                                      <p:cBhvr>
                                        <p:cTn id="25" dur="1000"/>
                                        <p:tgtEl>
                                          <p:spTgt spid="26629">
                                            <p:txEl>
                                              <p:pRg st="1" end="1"/>
                                            </p:txEl>
                                          </p:spTgt>
                                        </p:tgtEl>
                                      </p:cBhvr>
                                    </p:animEffect>
                                    <p:anim calcmode="lin" valueType="num">
                                      <p:cBhvr>
                                        <p:cTn id="26" dur="1000" fill="hold"/>
                                        <p:tgtEl>
                                          <p:spTgt spid="26629">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2662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p:bldP spid="2662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ru-RU" altLang="ru-RU" b="1" smtClean="0">
                <a:solidFill>
                  <a:srgbClr val="CC3300"/>
                </a:solidFill>
              </a:rPr>
              <a:t>Использованные ресурсы:</a:t>
            </a:r>
            <a:r>
              <a:rPr lang="ru-RU" altLang="ru-RU" smtClean="0"/>
              <a:t> </a:t>
            </a:r>
          </a:p>
        </p:txBody>
      </p:sp>
      <p:sp>
        <p:nvSpPr>
          <p:cNvPr id="26627" name="Rectangle 3"/>
          <p:cNvSpPr>
            <a:spLocks noGrp="1" noChangeArrowheads="1"/>
          </p:cNvSpPr>
          <p:nvPr>
            <p:ph type="body" idx="1"/>
          </p:nvPr>
        </p:nvSpPr>
        <p:spPr>
          <a:xfrm>
            <a:off x="457200" y="1773238"/>
            <a:ext cx="8002588" cy="4176712"/>
          </a:xfrm>
        </p:spPr>
        <p:txBody>
          <a:bodyPr/>
          <a:lstStyle/>
          <a:p>
            <a:pPr eaLnBrk="1" hangingPunct="1"/>
            <a:r>
              <a:rPr lang="ru-RU" altLang="ru-RU" sz="2000" b="1" smtClean="0">
                <a:solidFill>
                  <a:schemeClr val="accent2"/>
                </a:solidFill>
                <a:latin typeface="Times New Roman" panose="02020603050405020304" pitchFamily="18" charset="0"/>
                <a:hlinkClick r:id="rId2"/>
              </a:rPr>
              <a:t>http://philparade.narod.ru/</a:t>
            </a:r>
            <a:endParaRPr lang="ru-RU" altLang="ru-RU" sz="2000" b="1" smtClean="0">
              <a:solidFill>
                <a:schemeClr val="accent2"/>
              </a:solidFill>
              <a:latin typeface="Times New Roman" panose="02020603050405020304" pitchFamily="18" charset="0"/>
            </a:endParaRPr>
          </a:p>
          <a:p>
            <a:pPr eaLnBrk="1" hangingPunct="1"/>
            <a:r>
              <a:rPr lang="ru-RU" altLang="ru-RU" sz="2000" b="1" smtClean="0">
                <a:solidFill>
                  <a:schemeClr val="accent2"/>
                </a:solidFill>
                <a:latin typeface="Times New Roman" panose="02020603050405020304" pitchFamily="18" charset="0"/>
                <a:hlinkClick r:id="rId3"/>
              </a:rPr>
              <a:t>http://www.kadashnikov.ru/publ/12</a:t>
            </a:r>
            <a:endParaRPr lang="ru-RU" altLang="ru-RU" sz="2000" b="1" smtClean="0">
              <a:solidFill>
                <a:schemeClr val="accent2"/>
              </a:solidFill>
              <a:latin typeface="Times New Roman" panose="02020603050405020304" pitchFamily="18" charset="0"/>
            </a:endParaRPr>
          </a:p>
          <a:p>
            <a:pPr eaLnBrk="1" hangingPunct="1"/>
            <a:r>
              <a:rPr lang="ru-RU" altLang="ru-RU" sz="2000" b="1" smtClean="0">
                <a:solidFill>
                  <a:schemeClr val="accent2"/>
                </a:solidFill>
                <a:latin typeface="Times New Roman" panose="02020603050405020304" pitchFamily="18" charset="0"/>
                <a:hlinkClick r:id="rId4"/>
              </a:rPr>
              <a:t>http://maikkorsarrus.ucoz.ru/news/2010-01-19-100</a:t>
            </a:r>
            <a:endParaRPr lang="ru-RU" altLang="ru-RU" sz="2000" b="1" smtClean="0">
              <a:solidFill>
                <a:schemeClr val="accent2"/>
              </a:solidFill>
              <a:latin typeface="Times New Roman" panose="02020603050405020304" pitchFamily="18" charset="0"/>
            </a:endParaRPr>
          </a:p>
          <a:p>
            <a:pPr eaLnBrk="1" hangingPunct="1"/>
            <a:r>
              <a:rPr lang="ru-RU" altLang="ru-RU" sz="1800" b="1" smtClean="0">
                <a:solidFill>
                  <a:schemeClr val="accent2"/>
                </a:solidFill>
                <a:latin typeface="Times New Roman" panose="02020603050405020304" pitchFamily="18" charset="0"/>
                <a:hlinkClick r:id="rId5"/>
              </a:rPr>
              <a:t>http://www.samufps.ru/press_center/news/190/</a:t>
            </a:r>
            <a:endParaRPr lang="ru-RU" altLang="ru-RU" sz="1800" b="1" smtClean="0">
              <a:solidFill>
                <a:schemeClr val="accent2"/>
              </a:solidFill>
              <a:latin typeface="Times New Roman" panose="02020603050405020304" pitchFamily="18" charset="0"/>
            </a:endParaRPr>
          </a:p>
          <a:p>
            <a:pPr eaLnBrk="1" hangingPunct="1"/>
            <a:r>
              <a:rPr lang="ru-RU" altLang="ru-RU" sz="2000" b="1" smtClean="0">
                <a:solidFill>
                  <a:schemeClr val="accent2"/>
                </a:solidFill>
                <a:latin typeface="Times New Roman" panose="02020603050405020304" pitchFamily="18" charset="0"/>
                <a:hlinkClick r:id="rId6"/>
              </a:rPr>
              <a:t>http://www.nmansurcino.ucoz.ru/</a:t>
            </a:r>
            <a:endParaRPr lang="ru-RU" altLang="ru-RU" sz="2000" b="1" smtClean="0">
              <a:solidFill>
                <a:schemeClr val="accent2"/>
              </a:solidFill>
              <a:latin typeface="Times New Roman" panose="02020603050405020304" pitchFamily="18" charset="0"/>
            </a:endParaRPr>
          </a:p>
          <a:p>
            <a:pPr eaLnBrk="1" hangingPunct="1"/>
            <a:r>
              <a:rPr lang="ru-RU" altLang="ru-RU" sz="2000" b="1" smtClean="0">
                <a:solidFill>
                  <a:schemeClr val="accent2"/>
                </a:solidFill>
                <a:latin typeface="Times New Roman" panose="02020603050405020304" pitchFamily="18" charset="0"/>
                <a:hlinkClick r:id="rId7"/>
              </a:rPr>
              <a:t>http://www.fotodelo.ru/archive/gi/6456.4-@session@.gif</a:t>
            </a:r>
            <a:endParaRPr lang="ru-RU" altLang="ru-RU" sz="2000" b="1" smtClean="0">
              <a:solidFill>
                <a:schemeClr val="accent2"/>
              </a:solidFill>
              <a:latin typeface="Times New Roman" panose="02020603050405020304" pitchFamily="18" charset="0"/>
            </a:endParaRPr>
          </a:p>
          <a:p>
            <a:pPr eaLnBrk="1" hangingPunct="1"/>
            <a:r>
              <a:rPr lang="ru-RU" altLang="ru-RU" sz="1800" b="1" smtClean="0">
                <a:solidFill>
                  <a:schemeClr val="accent2"/>
                </a:solidFill>
                <a:latin typeface="Times New Roman" panose="02020603050405020304" pitchFamily="18" charset="0"/>
                <a:hlinkClick r:id="rId8"/>
              </a:rPr>
              <a:t>http://sovetskiepesni.narod.ru/bernes/index.htm</a:t>
            </a:r>
            <a:endParaRPr lang="ru-RU" altLang="ru-RU" sz="1800" b="1" smtClean="0">
              <a:solidFill>
                <a:schemeClr val="accent2"/>
              </a:solidFill>
              <a:latin typeface="Times New Roman" panose="02020603050405020304" pitchFamily="18" charset="0"/>
            </a:endParaRPr>
          </a:p>
          <a:p>
            <a:pPr eaLnBrk="1" hangingPunct="1"/>
            <a:r>
              <a:rPr lang="ru-RU" altLang="ru-RU" sz="1800" b="1" smtClean="0">
                <a:solidFill>
                  <a:schemeClr val="accent2"/>
                </a:solidFill>
                <a:latin typeface="Times New Roman" panose="02020603050405020304" pitchFamily="18" charset="0"/>
                <a:hlinkClick r:id="rId9"/>
              </a:rPr>
              <a:t>http://edu.tomsk.ru/teacher_help/05030704.doc</a:t>
            </a:r>
            <a:endParaRPr lang="ru-RU" altLang="ru-RU" sz="1800" b="1" smtClean="0">
              <a:solidFill>
                <a:schemeClr val="accent2"/>
              </a:solidFill>
              <a:latin typeface="Times New Roman" panose="02020603050405020304" pitchFamily="18" charset="0"/>
            </a:endParaRPr>
          </a:p>
          <a:p>
            <a:pPr eaLnBrk="1" hangingPunct="1"/>
            <a:r>
              <a:rPr lang="ru-RU" altLang="ru-RU" sz="1800" b="1" smtClean="0">
                <a:latin typeface="Times New Roman" panose="02020603050405020304" pitchFamily="18" charset="0"/>
                <a:hlinkClick r:id="rId10"/>
              </a:rPr>
              <a:t>http://www.proshkolu.ru/club/vov1941-45/list/1-11112-6867</a:t>
            </a:r>
            <a:endParaRPr lang="ru-RU" altLang="ru-RU" sz="1800" b="1" smtClean="0">
              <a:latin typeface="Times New Roman" panose="02020603050405020304" pitchFamily="18" charset="0"/>
            </a:endParaRPr>
          </a:p>
          <a:p>
            <a:pPr eaLnBrk="1" hangingPunct="1"/>
            <a:r>
              <a:rPr lang="ru-RU" altLang="ru-RU" sz="1800" b="1" smtClean="0">
                <a:latin typeface="Times New Roman" panose="02020603050405020304" pitchFamily="18" charset="0"/>
                <a:hlinkClick r:id="rId11"/>
              </a:rPr>
              <a:t>http://www.stihi.ru/2008/02/20/1115</a:t>
            </a:r>
            <a:endParaRPr lang="ru-RU" altLang="ru-RU" sz="1800" b="1" smtClean="0">
              <a:latin typeface="Times New Roman" panose="02020603050405020304" pitchFamily="18" charset="0"/>
            </a:endParaRPr>
          </a:p>
          <a:p>
            <a:pPr eaLnBrk="1" hangingPunct="1"/>
            <a:r>
              <a:rPr lang="ru-RU" altLang="ru-RU" sz="1600" b="1" smtClean="0">
                <a:latin typeface="Times New Roman" panose="02020603050405020304" pitchFamily="18" charset="0"/>
                <a:hlinkClick r:id="rId12"/>
              </a:rPr>
              <a:t>http://petersburg.rfn.ru/rnews.html?id=34107&amp;cid=7</a:t>
            </a:r>
            <a:endParaRPr lang="ru-RU" altLang="ru-RU" sz="1600" b="1" smtClean="0">
              <a:latin typeface="Times New Roman" panose="02020603050405020304" pitchFamily="18" charset="0"/>
            </a:endParaRPr>
          </a:p>
          <a:p>
            <a:pPr eaLnBrk="1" hangingPunct="1"/>
            <a:endParaRPr lang="ru-RU" altLang="ru-RU" sz="1600" b="1" smtClean="0">
              <a:solidFill>
                <a:schemeClr val="accent2"/>
              </a:solidFill>
              <a:latin typeface="Times New Roman" panose="02020603050405020304" pitchFamily="18" charset="0"/>
            </a:endParaRPr>
          </a:p>
          <a:p>
            <a:pPr eaLnBrk="1" hangingPunct="1"/>
            <a:endParaRPr lang="ru-RU" altLang="ru-RU" sz="1600" b="1" smtClean="0">
              <a:solidFill>
                <a:schemeClr val="accent2"/>
              </a:solidFill>
              <a:latin typeface="Times New Roman" panose="02020603050405020304" pitchFamily="18" charset="0"/>
            </a:endParaRPr>
          </a:p>
          <a:p>
            <a:pPr eaLnBrk="1" hangingPunct="1"/>
            <a:endParaRPr lang="ru-RU" altLang="ru-RU" sz="1600" b="1" smtClean="0">
              <a:solidFill>
                <a:schemeClr val="accent2"/>
              </a:solidFill>
              <a:latin typeface="Times New Roman" panose="02020603050405020304" pitchFamily="18" charset="0"/>
            </a:endParaRPr>
          </a:p>
          <a:p>
            <a:pPr eaLnBrk="1" hangingPunct="1"/>
            <a:endParaRPr lang="ru-RU" altLang="ru-RU" sz="1800" b="1" smtClean="0">
              <a:solidFill>
                <a:schemeClr val="accent2"/>
              </a:solidFill>
              <a:latin typeface="Times New Roman" panose="02020603050405020304" pitchFamily="18" charset="0"/>
            </a:endParaRPr>
          </a:p>
          <a:p>
            <a:pPr eaLnBrk="1" hangingPunct="1"/>
            <a:endParaRPr lang="ru-RU" altLang="ru-RU" b="1" smtClean="0">
              <a:solidFill>
                <a:schemeClr val="accent2"/>
              </a:solidFill>
            </a:endParaRPr>
          </a:p>
          <a:p>
            <a:pPr eaLnBrk="1" hangingPunct="1"/>
            <a:endParaRPr lang="ru-RU" altLang="ru-RU" b="1" smtClean="0"/>
          </a:p>
        </p:txBody>
      </p:sp>
    </p:spTree>
  </p:cSld>
  <p:clrMapOvr>
    <a:masterClrMapping/>
  </p:clrMapOvr>
  <p:transition spd="med">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9" name="Picture 5" descr="Картинка 59 из 1424">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1196975"/>
            <a:ext cx="3457575"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WordArt 6"/>
          <p:cNvSpPr>
            <a:spLocks noChangeArrowheads="1" noChangeShapeType="1" noTextEdit="1"/>
          </p:cNvSpPr>
          <p:nvPr/>
        </p:nvSpPr>
        <p:spPr bwMode="auto">
          <a:xfrm>
            <a:off x="395288" y="115888"/>
            <a:ext cx="7921625" cy="1009650"/>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22 июня 1941 года</a:t>
            </a:r>
          </a:p>
        </p:txBody>
      </p:sp>
      <p:sp>
        <p:nvSpPr>
          <p:cNvPr id="6151" name="Text Box 7"/>
          <p:cNvSpPr txBox="1">
            <a:spLocks noChangeArrowheads="1"/>
          </p:cNvSpPr>
          <p:nvPr/>
        </p:nvSpPr>
        <p:spPr bwMode="auto">
          <a:xfrm>
            <a:off x="3995738" y="1268413"/>
            <a:ext cx="4608512" cy="466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2000" b="1">
                <a:latin typeface="Times New Roman" panose="02020603050405020304" pitchFamily="18" charset="0"/>
              </a:rPr>
              <a:t>С началом войны была нарушена привычная жизнь огромной массы людей: более 5 млн. человек оказались в действующей армии на западных рубежах страны. Призванные по мобилизации проходили подготовку в тыловых гарнизонах. Началась эвакуация из районов прифронтовой полосы. Все сдвинулось с привычных мест, переехало, поменяло адрес. Миллионы семей оказались разлученными. И только почта могла помочь жителям огромной страны не потерять друг друга.</a:t>
            </a:r>
            <a:r>
              <a:rPr lang="ru-RU" altLang="ru-RU" sz="2000">
                <a:latin typeface="Times New Roman" panose="02020603050405020304" pitchFamily="18" charset="0"/>
              </a:rPr>
              <a:t> </a:t>
            </a:r>
            <a:endParaRPr lang="ru-RU" altLang="ru-RU" sz="2000" b="1">
              <a:latin typeface="Times New Roman" panose="02020603050405020304" pitchFamily="18" charset="0"/>
            </a:endParaRPr>
          </a:p>
        </p:txBody>
      </p:sp>
      <p:sp>
        <p:nvSpPr>
          <p:cNvPr id="4101" name="AutoShape 8">
            <a:hlinkClick r:id="" action="ppaction://hlinkshowjump?jump=nextslide" highlightClick="1"/>
          </p:cNvPr>
          <p:cNvSpPr>
            <a:spLocks noChangeArrowheads="1"/>
          </p:cNvSpPr>
          <p:nvPr/>
        </p:nvSpPr>
        <p:spPr bwMode="auto">
          <a:xfrm>
            <a:off x="7740650" y="6308725"/>
            <a:ext cx="1223963" cy="360363"/>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150"/>
                                        </p:tgtEl>
                                        <p:attrNameLst>
                                          <p:attrName>style.visibility</p:attrName>
                                        </p:attrNameLst>
                                      </p:cBhvr>
                                      <p:to>
                                        <p:strVal val="visible"/>
                                      </p:to>
                                    </p:set>
                                    <p:animEffect transition="in" filter="checkerboard(across)">
                                      <p:cBhvr>
                                        <p:cTn id="7" dur="500"/>
                                        <p:tgtEl>
                                          <p:spTgt spid="6150"/>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6149"/>
                                        </p:tgtEl>
                                        <p:attrNameLst>
                                          <p:attrName>style.visibility</p:attrName>
                                        </p:attrNameLst>
                                      </p:cBhvr>
                                      <p:to>
                                        <p:strVal val="visible"/>
                                      </p:to>
                                    </p:set>
                                    <p:animEffect transition="in" filter="diamond(in)">
                                      <p:cBhvr>
                                        <p:cTn id="11" dur="2000"/>
                                        <p:tgtEl>
                                          <p:spTgt spid="6149"/>
                                        </p:tgtEl>
                                      </p:cBhvr>
                                    </p:animEffect>
                                  </p:childTnLst>
                                </p:cTn>
                              </p:par>
                            </p:childTnLst>
                          </p:cTn>
                        </p:par>
                        <p:par>
                          <p:cTn id="12" fill="hold" nodeType="afterGroup">
                            <p:stCondLst>
                              <p:cond delay="2500"/>
                            </p:stCondLst>
                            <p:childTnLst>
                              <p:par>
                                <p:cTn id="13" presetID="5" presetClass="entr" presetSubtype="10" fill="hold" grpId="0" nodeType="afterEffect">
                                  <p:stCondLst>
                                    <p:cond delay="0"/>
                                  </p:stCondLst>
                                  <p:childTnLst>
                                    <p:set>
                                      <p:cBhvr>
                                        <p:cTn id="14" dur="1" fill="hold">
                                          <p:stCondLst>
                                            <p:cond delay="0"/>
                                          </p:stCondLst>
                                        </p:cTn>
                                        <p:tgtEl>
                                          <p:spTgt spid="6151"/>
                                        </p:tgtEl>
                                        <p:attrNameLst>
                                          <p:attrName>style.visibility</p:attrName>
                                        </p:attrNameLst>
                                      </p:cBhvr>
                                      <p:to>
                                        <p:strVal val="visible"/>
                                      </p:to>
                                    </p:set>
                                    <p:animEffect transition="in" filter="checkerboard(across)">
                                      <p:cBhvr>
                                        <p:cTn id="15" dur="500"/>
                                        <p:tgtEl>
                                          <p:spTgt spid="6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animBg="1"/>
      <p:bldP spid="615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7" name="Picture 5" descr="Картинка 16 из 1116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625" y="1628775"/>
            <a:ext cx="3311525" cy="446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Text Box 6"/>
          <p:cNvSpPr txBox="1">
            <a:spLocks noChangeArrowheads="1"/>
          </p:cNvSpPr>
          <p:nvPr/>
        </p:nvSpPr>
        <p:spPr bwMode="auto">
          <a:xfrm>
            <a:off x="250825" y="1628775"/>
            <a:ext cx="4968875" cy="476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b="1"/>
              <a:t>В 1941 г. в действующую армию ежемесячно доставлялось до 70 млн. писем и более 30 млн. газет. Отмечая огромное значение почты для поддержания духа воинов на фронте и рабочих в тылу, главная в то время газета страны "Правда" 18 августа 1941 г. писала: "</a:t>
            </a:r>
            <a:r>
              <a:rPr lang="ru-RU" altLang="ru-RU" sz="1800" b="1">
                <a:solidFill>
                  <a:srgbClr val="CC3300"/>
                </a:solidFill>
              </a:rPr>
              <a:t>Важно, чтобы письмо бойца родным, письма и посылки бойцам, которые идут со всех концов страны, не задерживались по вине связистов. Каждое такое письмо, каждая такая посылка именем отцов, матерей, братьев и сестер, родных и знакомых, именем всего советского народа вливают новые силы в бойца, вдохновляют его на новые подвиги</a:t>
            </a:r>
            <a:r>
              <a:rPr lang="ru-RU" altLang="ru-RU" sz="1800" b="1"/>
              <a:t>"</a:t>
            </a:r>
            <a:r>
              <a:rPr lang="ru-RU" altLang="ru-RU" sz="1800"/>
              <a:t> </a:t>
            </a:r>
          </a:p>
        </p:txBody>
      </p:sp>
      <p:sp>
        <p:nvSpPr>
          <p:cNvPr id="5124" name="Text Box 7"/>
          <p:cNvSpPr txBox="1">
            <a:spLocks noChangeArrowheads="1"/>
          </p:cNvSpPr>
          <p:nvPr/>
        </p:nvSpPr>
        <p:spPr bwMode="auto">
          <a:xfrm>
            <a:off x="468313" y="260350"/>
            <a:ext cx="8280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ru-RU" altLang="ru-RU" sz="1800"/>
          </a:p>
        </p:txBody>
      </p:sp>
      <p:sp>
        <p:nvSpPr>
          <p:cNvPr id="8201" name="WordArt 9"/>
          <p:cNvSpPr>
            <a:spLocks noChangeArrowheads="1" noChangeShapeType="1" noTextEdit="1"/>
          </p:cNvSpPr>
          <p:nvPr/>
        </p:nvSpPr>
        <p:spPr bwMode="auto">
          <a:xfrm>
            <a:off x="539750" y="188913"/>
            <a:ext cx="7777163" cy="1147762"/>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Работа почты в годы войны</a:t>
            </a:r>
          </a:p>
        </p:txBody>
      </p:sp>
      <p:sp>
        <p:nvSpPr>
          <p:cNvPr id="5126" name="AutoShape 10">
            <a:hlinkClick r:id="" action="ppaction://hlinkshowjump?jump=nextslide" highlightClick="1"/>
          </p:cNvPr>
          <p:cNvSpPr>
            <a:spLocks noChangeArrowheads="1"/>
          </p:cNvSpPr>
          <p:nvPr/>
        </p:nvSpPr>
        <p:spPr bwMode="auto">
          <a:xfrm>
            <a:off x="7451725" y="6308725"/>
            <a:ext cx="1296988" cy="360363"/>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8201"/>
                                        </p:tgtEl>
                                        <p:attrNameLst>
                                          <p:attrName>style.visibility</p:attrName>
                                        </p:attrNameLst>
                                      </p:cBhvr>
                                      <p:to>
                                        <p:strVal val="visible"/>
                                      </p:to>
                                    </p:set>
                                    <p:animEffect transition="in" filter="blinds(horizontal)">
                                      <p:cBhvr>
                                        <p:cTn id="7" dur="500"/>
                                        <p:tgtEl>
                                          <p:spTgt spid="8201"/>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8197"/>
                                        </p:tgtEl>
                                        <p:attrNameLst>
                                          <p:attrName>style.visibility</p:attrName>
                                        </p:attrNameLst>
                                      </p:cBhvr>
                                      <p:to>
                                        <p:strVal val="visible"/>
                                      </p:to>
                                    </p:set>
                                    <p:animEffect transition="in" filter="diamond(in)">
                                      <p:cBhvr>
                                        <p:cTn id="11" dur="2000"/>
                                        <p:tgtEl>
                                          <p:spTgt spid="8197"/>
                                        </p:tgtEl>
                                      </p:cBhvr>
                                    </p:animEffect>
                                  </p:childTnLst>
                                </p:cTn>
                              </p:par>
                            </p:childTnLst>
                          </p:cTn>
                        </p:par>
                        <p:par>
                          <p:cTn id="12" fill="hold" nodeType="afterGroup">
                            <p:stCondLst>
                              <p:cond delay="2500"/>
                            </p:stCondLst>
                            <p:childTnLst>
                              <p:par>
                                <p:cTn id="13" presetID="5" presetClass="entr" presetSubtype="10" fill="hold" grpId="0" nodeType="afterEffect">
                                  <p:stCondLst>
                                    <p:cond delay="0"/>
                                  </p:stCondLst>
                                  <p:childTnLst>
                                    <p:set>
                                      <p:cBhvr>
                                        <p:cTn id="14" dur="1" fill="hold">
                                          <p:stCondLst>
                                            <p:cond delay="0"/>
                                          </p:stCondLst>
                                        </p:cTn>
                                        <p:tgtEl>
                                          <p:spTgt spid="8198"/>
                                        </p:tgtEl>
                                        <p:attrNameLst>
                                          <p:attrName>style.visibility</p:attrName>
                                        </p:attrNameLst>
                                      </p:cBhvr>
                                      <p:to>
                                        <p:strVal val="visible"/>
                                      </p:to>
                                    </p:set>
                                    <p:animEffect transition="in" filter="checkerboard(across)">
                                      <p:cBhvr>
                                        <p:cTn id="15" dur="500"/>
                                        <p:tgtEl>
                                          <p:spTgt spid="8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p:bldP spid="820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179388" y="1125538"/>
            <a:ext cx="8785225" cy="5399087"/>
          </a:xfrm>
        </p:spPr>
        <p:txBody>
          <a:bodyPr/>
          <a:lstStyle/>
          <a:p>
            <a:pPr eaLnBrk="1" hangingPunct="1">
              <a:lnSpc>
                <a:spcPct val="80000"/>
              </a:lnSpc>
            </a:pPr>
            <a:r>
              <a:rPr lang="ru-RU" altLang="ru-RU" sz="2000" b="1" smtClean="0">
                <a:latin typeface="Times New Roman" panose="02020603050405020304" pitchFamily="18" charset="0"/>
              </a:rPr>
              <a:t>Немецкое командование приступило к выполнению плана "молниеносной войны". Для уничтожения узлов и систем связи, разрушения телеграфных и телефонных линий в тылы отступающих войск забрасывались специальные диверсионные группы. В этих условиях работники почт западных областей исполняли свои обязанности до последней возможности, и зачастую их работа прерывалась криками "Немцы!" или "Танки!", а телефонные разговоры обрывались выстрелами и звуками чужой речи. Для обеспечения почтовой связью действующей армии Наркомат связи СССР создал систему военно-полевой почты во главе с Центральным управлением полевой связи. Этому способствовало назначение Народного комиссара связи СССР И.Т. Пересыпкина заместителем Наркома обороны — начальником Управления связи Красной Армии по совместительству. При переходе на новую структуру Управление связи Красной Армии стало главным, в название органов Наркомата связи в войсках вошел термин "военно-полевая связь". В декабре 1941 г. в армии началось создание Управления военно-полевых почт. Органы военной связи при армиях развернули военно-полевые почтовые базы, а при штабах входящих соединений - полевые почтовые станции. В прифронтовых административных центрах были созданы военно-почтовые сортировочные пункты (ВПСП), а по мере необходимости и фронтовые ВПСП, всего в годы войны их было около 40.</a:t>
            </a:r>
            <a:r>
              <a:rPr lang="ru-RU" altLang="ru-RU" sz="2000" smtClean="0">
                <a:latin typeface="Times New Roman" panose="02020603050405020304" pitchFamily="18" charset="0"/>
              </a:rPr>
              <a:t> </a:t>
            </a:r>
          </a:p>
        </p:txBody>
      </p:sp>
      <p:sp>
        <p:nvSpPr>
          <p:cNvPr id="19460" name="WordArt 4"/>
          <p:cNvSpPr>
            <a:spLocks noChangeArrowheads="1" noChangeShapeType="1" noTextEdit="1"/>
          </p:cNvSpPr>
          <p:nvPr/>
        </p:nvSpPr>
        <p:spPr bwMode="auto">
          <a:xfrm>
            <a:off x="395288" y="115888"/>
            <a:ext cx="8208962" cy="1009650"/>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Всё для фронта, всё для победы</a:t>
            </a:r>
          </a:p>
        </p:txBody>
      </p:sp>
      <p:sp>
        <p:nvSpPr>
          <p:cNvPr id="6148" name="AutoShape 5">
            <a:hlinkClick r:id="" action="ppaction://hlinkshowjump?jump=nextslide" highlightClick="1"/>
          </p:cNvPr>
          <p:cNvSpPr>
            <a:spLocks noChangeArrowheads="1"/>
          </p:cNvSpPr>
          <p:nvPr/>
        </p:nvSpPr>
        <p:spPr bwMode="auto">
          <a:xfrm>
            <a:off x="7524750" y="6524625"/>
            <a:ext cx="1295400" cy="333375"/>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9460"/>
                                        </p:tgtEl>
                                        <p:attrNameLst>
                                          <p:attrName>style.visibility</p:attrName>
                                        </p:attrNameLst>
                                      </p:cBhvr>
                                      <p:to>
                                        <p:strVal val="visible"/>
                                      </p:to>
                                    </p:set>
                                    <p:animEffect transition="in" filter="checkerboard(across)">
                                      <p:cBhvr>
                                        <p:cTn id="7" dur="500"/>
                                        <p:tgtEl>
                                          <p:spTgt spid="19460"/>
                                        </p:tgtEl>
                                      </p:cBhvr>
                                    </p:animEffect>
                                  </p:childTnLst>
                                </p:cTn>
                              </p:par>
                            </p:childTnLst>
                          </p:cTn>
                        </p:par>
                        <p:par>
                          <p:cTn id="8" fill="hold" nodeType="afterGroup">
                            <p:stCondLst>
                              <p:cond delay="500"/>
                            </p:stCondLst>
                            <p:childTnLst>
                              <p:par>
                                <p:cTn id="9" presetID="8" presetClass="entr" presetSubtype="16" fill="hold" grpId="0" nodeType="afterEffect">
                                  <p:stCondLst>
                                    <p:cond delay="0"/>
                                  </p:stCondLst>
                                  <p:childTnLst>
                                    <p:set>
                                      <p:cBhvr>
                                        <p:cTn id="10" dur="1" fill="hold">
                                          <p:stCondLst>
                                            <p:cond delay="0"/>
                                          </p:stCondLst>
                                        </p:cTn>
                                        <p:tgtEl>
                                          <p:spTgt spid="19459">
                                            <p:txEl>
                                              <p:pRg st="0" end="0"/>
                                            </p:txEl>
                                          </p:spTgt>
                                        </p:tgtEl>
                                        <p:attrNameLst>
                                          <p:attrName>style.visibility</p:attrName>
                                        </p:attrNameLst>
                                      </p:cBhvr>
                                      <p:to>
                                        <p:strVal val="visible"/>
                                      </p:to>
                                    </p:set>
                                    <p:animEffect transition="in" filter="diamond(in)">
                                      <p:cBhvr>
                                        <p:cTn id="11" dur="2000"/>
                                        <p:tgtEl>
                                          <p:spTgt spid="194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P spid="1946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 Box 4"/>
          <p:cNvSpPr txBox="1">
            <a:spLocks noChangeArrowheads="1"/>
          </p:cNvSpPr>
          <p:nvPr/>
        </p:nvSpPr>
        <p:spPr bwMode="auto">
          <a:xfrm>
            <a:off x="395288" y="1341438"/>
            <a:ext cx="4968875" cy="531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a:t>С 1 марта 1942 г. на все постпакеты и мешки с военной почтой крепились отличительные адресные ярлыки "Воинский", и они отправлялись в первую очередь. Задержка корреспонденции или засылка ее не по назначению расценивались почтовыми органами как должностное преступление. Для военных почт по последствиям это было как приказ "Ни шагу назад!" на передовой. При резко возросшем объеме переписки недоставало конвертов и открыток. Многочисленные издательства по заказу органов связи и по личной инициативе приступили к их выпуску, но на передовую в первую очередь доставляли боеприпасы, сухари, консервы, спирт, мешки с почтой. Конвертов не хватало. В такой-то обстановке и родился фронтовой "треугольник". </a:t>
            </a:r>
          </a:p>
        </p:txBody>
      </p:sp>
      <p:sp>
        <p:nvSpPr>
          <p:cNvPr id="20485" name="WordArt 5"/>
          <p:cNvSpPr>
            <a:spLocks noChangeArrowheads="1" noChangeShapeType="1" noTextEdit="1"/>
          </p:cNvSpPr>
          <p:nvPr/>
        </p:nvSpPr>
        <p:spPr bwMode="auto">
          <a:xfrm>
            <a:off x="468313" y="0"/>
            <a:ext cx="7848600" cy="908050"/>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Фронтовые "треугольники"</a:t>
            </a:r>
          </a:p>
        </p:txBody>
      </p:sp>
      <p:pic>
        <p:nvPicPr>
          <p:cNvPr id="20486" name="i-main-pic" descr="Картинка 3 из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163" y="1412875"/>
            <a:ext cx="3671887"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7" name="Picture 7" descr="123515-b7025ded3c5f99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725" y="4005263"/>
            <a:ext cx="3706813"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AutoShape 8">
            <a:hlinkClick r:id="" action="ppaction://hlinkshowjump?jump=nextslide" highlightClick="1"/>
          </p:cNvPr>
          <p:cNvSpPr>
            <a:spLocks noChangeArrowheads="1"/>
          </p:cNvSpPr>
          <p:nvPr/>
        </p:nvSpPr>
        <p:spPr bwMode="auto">
          <a:xfrm>
            <a:off x="7812088" y="6381750"/>
            <a:ext cx="1152525" cy="360363"/>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0485"/>
                                        </p:tgtEl>
                                        <p:attrNameLst>
                                          <p:attrName>style.visibility</p:attrName>
                                        </p:attrNameLst>
                                      </p:cBhvr>
                                      <p:to>
                                        <p:strVal val="visible"/>
                                      </p:to>
                                    </p:set>
                                    <p:animEffect transition="in" filter="checkerboard(across)">
                                      <p:cBhvr>
                                        <p:cTn id="7" dur="500"/>
                                        <p:tgtEl>
                                          <p:spTgt spid="20485"/>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20486"/>
                                        </p:tgtEl>
                                        <p:attrNameLst>
                                          <p:attrName>style.visibility</p:attrName>
                                        </p:attrNameLst>
                                      </p:cBhvr>
                                      <p:to>
                                        <p:strVal val="visible"/>
                                      </p:to>
                                    </p:set>
                                    <p:animEffect transition="in" filter="diamond(in)">
                                      <p:cBhvr>
                                        <p:cTn id="11" dur="2000"/>
                                        <p:tgtEl>
                                          <p:spTgt spid="20486"/>
                                        </p:tgtEl>
                                      </p:cBhvr>
                                    </p:animEffect>
                                  </p:childTnLst>
                                </p:cTn>
                              </p:par>
                            </p:childTnLst>
                          </p:cTn>
                        </p:par>
                        <p:par>
                          <p:cTn id="12" fill="hold" nodeType="afterGroup">
                            <p:stCondLst>
                              <p:cond delay="2500"/>
                            </p:stCondLst>
                            <p:childTnLst>
                              <p:par>
                                <p:cTn id="13" presetID="8" presetClass="entr" presetSubtype="16" fill="hold" nodeType="afterEffect">
                                  <p:stCondLst>
                                    <p:cond delay="0"/>
                                  </p:stCondLst>
                                  <p:childTnLst>
                                    <p:set>
                                      <p:cBhvr>
                                        <p:cTn id="14" dur="1" fill="hold">
                                          <p:stCondLst>
                                            <p:cond delay="0"/>
                                          </p:stCondLst>
                                        </p:cTn>
                                        <p:tgtEl>
                                          <p:spTgt spid="20487"/>
                                        </p:tgtEl>
                                        <p:attrNameLst>
                                          <p:attrName>style.visibility</p:attrName>
                                        </p:attrNameLst>
                                      </p:cBhvr>
                                      <p:to>
                                        <p:strVal val="visible"/>
                                      </p:to>
                                    </p:set>
                                    <p:animEffect transition="in" filter="diamond(in)">
                                      <p:cBhvr>
                                        <p:cTn id="15" dur="2000"/>
                                        <p:tgtEl>
                                          <p:spTgt spid="20487"/>
                                        </p:tgtEl>
                                      </p:cBhvr>
                                    </p:animEffect>
                                  </p:childTnLst>
                                </p:cTn>
                              </p:par>
                            </p:childTnLst>
                          </p:cTn>
                        </p:par>
                        <p:par>
                          <p:cTn id="16" fill="hold" nodeType="afterGroup">
                            <p:stCondLst>
                              <p:cond delay="4500"/>
                            </p:stCondLst>
                            <p:childTnLst>
                              <p:par>
                                <p:cTn id="17" presetID="5" presetClass="entr" presetSubtype="10" fill="hold" grpId="0" nodeType="afterEffect">
                                  <p:stCondLst>
                                    <p:cond delay="0"/>
                                  </p:stCondLst>
                                  <p:childTnLst>
                                    <p:set>
                                      <p:cBhvr>
                                        <p:cTn id="18" dur="1" fill="hold">
                                          <p:stCondLst>
                                            <p:cond delay="0"/>
                                          </p:stCondLst>
                                        </p:cTn>
                                        <p:tgtEl>
                                          <p:spTgt spid="20484"/>
                                        </p:tgtEl>
                                        <p:attrNameLst>
                                          <p:attrName>style.visibility</p:attrName>
                                        </p:attrNameLst>
                                      </p:cBhvr>
                                      <p:to>
                                        <p:strVal val="visible"/>
                                      </p:to>
                                    </p:set>
                                    <p:animEffect transition="in" filter="checkerboard(across)">
                                      <p:cBhvr>
                                        <p:cTn id="19" dur="500"/>
                                        <p:tgtEl>
                                          <p:spTgt spid="204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P spid="2048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1" name="Picture 5" descr="Картинка 59 из 1116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163" y="188913"/>
            <a:ext cx="3382962" cy="302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 Box 6"/>
          <p:cNvSpPr txBox="1">
            <a:spLocks noChangeArrowheads="1"/>
          </p:cNvSpPr>
          <p:nvPr/>
        </p:nvSpPr>
        <p:spPr bwMode="auto">
          <a:xfrm>
            <a:off x="250825" y="1484313"/>
            <a:ext cx="4537075" cy="503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a:t> Солдатское письмо</a:t>
            </a:r>
          </a:p>
          <a:p>
            <a:pPr eaLnBrk="1" hangingPunct="1">
              <a:spcBef>
                <a:spcPct val="50000"/>
              </a:spcBef>
              <a:buFontTx/>
              <a:buNone/>
            </a:pPr>
            <a:r>
              <a:rPr lang="ru-RU" altLang="ru-RU" sz="1800"/>
              <a:t>Казалось, что в лицо дышало пекло,</a:t>
            </a:r>
            <a:br>
              <a:rPr lang="ru-RU" altLang="ru-RU" sz="1800"/>
            </a:br>
            <a:r>
              <a:rPr lang="ru-RU" altLang="ru-RU" sz="1800"/>
              <a:t>Когда в раздумье сидя допоздна,</a:t>
            </a:r>
            <a:br>
              <a:rPr lang="ru-RU" altLang="ru-RU" sz="1800"/>
            </a:br>
            <a:r>
              <a:rPr lang="ru-RU" altLang="ru-RU" sz="1800"/>
              <a:t>Я гладил строчки, пахнувшие пеплом,</a:t>
            </a:r>
            <a:br>
              <a:rPr lang="ru-RU" altLang="ru-RU" sz="1800"/>
            </a:br>
            <a:r>
              <a:rPr lang="ru-RU" altLang="ru-RU" sz="1800"/>
              <a:t>Пробитого осколками письма.</a:t>
            </a:r>
            <a:br>
              <a:rPr lang="ru-RU" altLang="ru-RU" sz="1800"/>
            </a:br>
            <a:r>
              <a:rPr lang="ru-RU" altLang="ru-RU" sz="1800"/>
              <a:t/>
            </a:r>
            <a:br>
              <a:rPr lang="ru-RU" altLang="ru-RU" sz="1800"/>
            </a:br>
            <a:r>
              <a:rPr lang="ru-RU" altLang="ru-RU" sz="1800"/>
              <a:t>Его писали раненой рукою</a:t>
            </a:r>
            <a:br>
              <a:rPr lang="ru-RU" altLang="ru-RU" sz="1800"/>
            </a:br>
            <a:r>
              <a:rPr lang="ru-RU" altLang="ru-RU" sz="1800"/>
              <a:t>На дружески подставленной спине.</a:t>
            </a:r>
            <a:br>
              <a:rPr lang="ru-RU" altLang="ru-RU" sz="1800"/>
            </a:br>
            <a:r>
              <a:rPr lang="ru-RU" altLang="ru-RU" sz="1800"/>
              <a:t>Мне виделись за каждою строкою</a:t>
            </a:r>
            <a:br>
              <a:rPr lang="ru-RU" altLang="ru-RU" sz="1800"/>
            </a:br>
            <a:r>
              <a:rPr lang="ru-RU" altLang="ru-RU" sz="1800"/>
              <a:t>Глаза солдат, погибших на войне.</a:t>
            </a:r>
            <a:br>
              <a:rPr lang="ru-RU" altLang="ru-RU" sz="1800"/>
            </a:br>
            <a:r>
              <a:rPr lang="ru-RU" altLang="ru-RU" sz="1800"/>
              <a:t/>
            </a:r>
            <a:br>
              <a:rPr lang="ru-RU" altLang="ru-RU" sz="1800"/>
            </a:br>
            <a:r>
              <a:rPr lang="ru-RU" altLang="ru-RU" sz="1800"/>
              <a:t>Мы вместо них. Мы не имеем права</a:t>
            </a:r>
            <a:br>
              <a:rPr lang="ru-RU" altLang="ru-RU" sz="1800"/>
            </a:br>
            <a:r>
              <a:rPr lang="ru-RU" altLang="ru-RU" sz="1800"/>
              <a:t>Забыть ни лица их, ни имена...</a:t>
            </a:r>
            <a:br>
              <a:rPr lang="ru-RU" altLang="ru-RU" sz="1800"/>
            </a:br>
            <a:r>
              <a:rPr lang="ru-RU" altLang="ru-RU" sz="1800"/>
              <a:t>Всем павшим за Отчизну - честь и слава!</a:t>
            </a:r>
            <a:br>
              <a:rPr lang="ru-RU" altLang="ru-RU" sz="1800"/>
            </a:br>
            <a:r>
              <a:rPr lang="ru-RU" altLang="ru-RU" sz="1800"/>
              <a:t>Да будет трижды проклята война!</a:t>
            </a:r>
          </a:p>
          <a:p>
            <a:pPr eaLnBrk="1" hangingPunct="1">
              <a:spcBef>
                <a:spcPct val="50000"/>
              </a:spcBef>
              <a:buFontTx/>
              <a:buNone/>
            </a:pPr>
            <a:r>
              <a:rPr lang="ru-RU" altLang="ru-RU" sz="1800"/>
              <a:t>А.Сидельников</a:t>
            </a:r>
          </a:p>
        </p:txBody>
      </p:sp>
      <p:sp>
        <p:nvSpPr>
          <p:cNvPr id="8196" name="Text Box 7"/>
          <p:cNvSpPr txBox="1">
            <a:spLocks noChangeArrowheads="1"/>
          </p:cNvSpPr>
          <p:nvPr/>
        </p:nvSpPr>
        <p:spPr bwMode="auto">
          <a:xfrm>
            <a:off x="468313" y="260350"/>
            <a:ext cx="8135937"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endParaRPr lang="ru-RU" altLang="ru-RU" sz="1800"/>
          </a:p>
        </p:txBody>
      </p:sp>
      <p:pic>
        <p:nvPicPr>
          <p:cNvPr id="9224" name="Picture 8" descr="Картинка 8 из 11160">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64163" y="3500438"/>
            <a:ext cx="3600450" cy="307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5" name="WordArt 9"/>
          <p:cNvSpPr>
            <a:spLocks noChangeArrowheads="1" noChangeShapeType="1" noTextEdit="1"/>
          </p:cNvSpPr>
          <p:nvPr/>
        </p:nvSpPr>
        <p:spPr bwMode="auto">
          <a:xfrm>
            <a:off x="179388" y="115888"/>
            <a:ext cx="5100637" cy="1296987"/>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Солдаты пишут письма...</a:t>
            </a:r>
          </a:p>
        </p:txBody>
      </p:sp>
      <p:sp>
        <p:nvSpPr>
          <p:cNvPr id="8199" name="AutoShape 10">
            <a:hlinkClick r:id="" action="ppaction://hlinkshowjump?jump=nextslide" highlightClick="1"/>
          </p:cNvPr>
          <p:cNvSpPr>
            <a:spLocks noChangeArrowheads="1"/>
          </p:cNvSpPr>
          <p:nvPr/>
        </p:nvSpPr>
        <p:spPr bwMode="auto">
          <a:xfrm>
            <a:off x="7235825" y="6524625"/>
            <a:ext cx="1512888" cy="333375"/>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9225"/>
                                        </p:tgtEl>
                                        <p:attrNameLst>
                                          <p:attrName>style.visibility</p:attrName>
                                        </p:attrNameLst>
                                      </p:cBhvr>
                                      <p:to>
                                        <p:strVal val="visible"/>
                                      </p:to>
                                    </p:set>
                                    <p:animEffect transition="in" filter="checkerboard(across)">
                                      <p:cBhvr>
                                        <p:cTn id="7" dur="500"/>
                                        <p:tgtEl>
                                          <p:spTgt spid="9225"/>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9221"/>
                                        </p:tgtEl>
                                        <p:attrNameLst>
                                          <p:attrName>style.visibility</p:attrName>
                                        </p:attrNameLst>
                                      </p:cBhvr>
                                      <p:to>
                                        <p:strVal val="visible"/>
                                      </p:to>
                                    </p:set>
                                    <p:animEffect transition="in" filter="diamond(in)">
                                      <p:cBhvr>
                                        <p:cTn id="11" dur="2000"/>
                                        <p:tgtEl>
                                          <p:spTgt spid="9221"/>
                                        </p:tgtEl>
                                      </p:cBhvr>
                                    </p:animEffect>
                                  </p:childTnLst>
                                </p:cTn>
                              </p:par>
                            </p:childTnLst>
                          </p:cTn>
                        </p:par>
                        <p:par>
                          <p:cTn id="12" fill="hold" nodeType="afterGroup">
                            <p:stCondLst>
                              <p:cond delay="2500"/>
                            </p:stCondLst>
                            <p:childTnLst>
                              <p:par>
                                <p:cTn id="13" presetID="8" presetClass="entr" presetSubtype="16" fill="hold" nodeType="afterEffect">
                                  <p:stCondLst>
                                    <p:cond delay="0"/>
                                  </p:stCondLst>
                                  <p:childTnLst>
                                    <p:set>
                                      <p:cBhvr>
                                        <p:cTn id="14" dur="1" fill="hold">
                                          <p:stCondLst>
                                            <p:cond delay="0"/>
                                          </p:stCondLst>
                                        </p:cTn>
                                        <p:tgtEl>
                                          <p:spTgt spid="9224"/>
                                        </p:tgtEl>
                                        <p:attrNameLst>
                                          <p:attrName>style.visibility</p:attrName>
                                        </p:attrNameLst>
                                      </p:cBhvr>
                                      <p:to>
                                        <p:strVal val="visible"/>
                                      </p:to>
                                    </p:set>
                                    <p:animEffect transition="in" filter="diamond(in)">
                                      <p:cBhvr>
                                        <p:cTn id="15" dur="2000"/>
                                        <p:tgtEl>
                                          <p:spTgt spid="9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Text Box 4"/>
          <p:cNvSpPr txBox="1">
            <a:spLocks noChangeArrowheads="1"/>
          </p:cNvSpPr>
          <p:nvPr/>
        </p:nvSpPr>
        <p:spPr bwMode="auto">
          <a:xfrm>
            <a:off x="0" y="1052513"/>
            <a:ext cx="5795963" cy="585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ru-RU" altLang="ru-RU" sz="1800"/>
              <a:t>"</a:t>
            </a:r>
            <a:r>
              <a:rPr lang="ru-RU" altLang="ru-RU" sz="1800">
                <a:latin typeface="Times New Roman" panose="02020603050405020304" pitchFamily="18" charset="0"/>
              </a:rPr>
              <a:t>Солдат бросал письмо в почтовый ящик, сооруженный из подручных средств и укрепленный в удобном месте. Почтальон части ежедневно выбирал конверты, "треугольники", открытки, секретки и относил на полевую почтовую станцию, там все послания обрабатывались календарными штемпелями и закладывались в мешки, которые транспортом части отправлялись на базу полевой почты. Оттуда корреспонденция, рассортированная по направлениям, передавалась на ВПСП. Дальнейший путь проходил обычными маршрутами в почтовых вагонах. Послания в действующую армию и на флоты из местных почтовых отделений направлялись на ближайший ВПСП. Его работники сортировали отправления по станциям и переправляли их на армейские базы или фронтовые сортировочные пункты. Доставка корреспонденции с полевых почтовых станций на передовые подразделения, на корабли, как правило, требовала большого мужества. Нередко путь почтальона к блиндажам и окопам составлял десятки километров и проходил под пулями врага". </a:t>
            </a:r>
          </a:p>
        </p:txBody>
      </p:sp>
      <p:sp>
        <p:nvSpPr>
          <p:cNvPr id="21509" name="WordArt 5"/>
          <p:cNvSpPr>
            <a:spLocks noChangeArrowheads="1" noChangeShapeType="1" noTextEdit="1"/>
          </p:cNvSpPr>
          <p:nvPr/>
        </p:nvSpPr>
        <p:spPr bwMode="auto">
          <a:xfrm>
            <a:off x="971550" y="0"/>
            <a:ext cx="6624638" cy="1125538"/>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FF0000"/>
                </a:solidFill>
                <a:effectLst>
                  <a:outerShdw dist="35921" dir="2700000" algn="ctr" rotWithShape="0">
                    <a:srgbClr val="990000"/>
                  </a:outerShdw>
                </a:effectLst>
                <a:latin typeface="Impact" panose="020B0806030902050204" pitchFamily="34" charset="0"/>
              </a:rPr>
              <a:t>Путь писем с фронта </a:t>
            </a:r>
          </a:p>
        </p:txBody>
      </p:sp>
      <p:pic>
        <p:nvPicPr>
          <p:cNvPr id="21510" name="i-main-pic" descr="Картинка 30 из 563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052513"/>
            <a:ext cx="3048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1" name="Picture 7" descr="117608-05a1f895a8e5e4d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425" y="3429000"/>
            <a:ext cx="320357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AutoShape 8">
            <a:hlinkClick r:id="" action="ppaction://hlinkshowjump?jump=nextslide" highlightClick="1"/>
          </p:cNvPr>
          <p:cNvSpPr>
            <a:spLocks noChangeArrowheads="1"/>
          </p:cNvSpPr>
          <p:nvPr/>
        </p:nvSpPr>
        <p:spPr bwMode="auto">
          <a:xfrm>
            <a:off x="7667625" y="6453188"/>
            <a:ext cx="1296988" cy="404812"/>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checkerboard(across)">
                                      <p:cBhvr>
                                        <p:cTn id="7" dur="500"/>
                                        <p:tgtEl>
                                          <p:spTgt spid="21509"/>
                                        </p:tgtEl>
                                      </p:cBhvr>
                                    </p:animEffect>
                                  </p:childTnLst>
                                </p:cTn>
                              </p:par>
                            </p:childTnLst>
                          </p:cTn>
                        </p:par>
                        <p:par>
                          <p:cTn id="8" fill="hold" nodeType="afterGroup">
                            <p:stCondLst>
                              <p:cond delay="500"/>
                            </p:stCondLst>
                            <p:childTnLst>
                              <p:par>
                                <p:cTn id="9" presetID="8" presetClass="entr" presetSubtype="16" fill="hold" nodeType="afterEffect">
                                  <p:stCondLst>
                                    <p:cond delay="0"/>
                                  </p:stCondLst>
                                  <p:childTnLst>
                                    <p:set>
                                      <p:cBhvr>
                                        <p:cTn id="10" dur="1" fill="hold">
                                          <p:stCondLst>
                                            <p:cond delay="0"/>
                                          </p:stCondLst>
                                        </p:cTn>
                                        <p:tgtEl>
                                          <p:spTgt spid="21510"/>
                                        </p:tgtEl>
                                        <p:attrNameLst>
                                          <p:attrName>style.visibility</p:attrName>
                                        </p:attrNameLst>
                                      </p:cBhvr>
                                      <p:to>
                                        <p:strVal val="visible"/>
                                      </p:to>
                                    </p:set>
                                    <p:animEffect transition="in" filter="diamond(in)">
                                      <p:cBhvr>
                                        <p:cTn id="11" dur="2000"/>
                                        <p:tgtEl>
                                          <p:spTgt spid="21510"/>
                                        </p:tgtEl>
                                      </p:cBhvr>
                                    </p:animEffect>
                                  </p:childTnLst>
                                </p:cTn>
                              </p:par>
                            </p:childTnLst>
                          </p:cTn>
                        </p:par>
                        <p:par>
                          <p:cTn id="12" fill="hold" nodeType="afterGroup">
                            <p:stCondLst>
                              <p:cond delay="2500"/>
                            </p:stCondLst>
                            <p:childTnLst>
                              <p:par>
                                <p:cTn id="13" presetID="8" presetClass="entr" presetSubtype="16" fill="hold" nodeType="afterEffect">
                                  <p:stCondLst>
                                    <p:cond delay="0"/>
                                  </p:stCondLst>
                                  <p:childTnLst>
                                    <p:set>
                                      <p:cBhvr>
                                        <p:cTn id="14" dur="1" fill="hold">
                                          <p:stCondLst>
                                            <p:cond delay="0"/>
                                          </p:stCondLst>
                                        </p:cTn>
                                        <p:tgtEl>
                                          <p:spTgt spid="21511"/>
                                        </p:tgtEl>
                                        <p:attrNameLst>
                                          <p:attrName>style.visibility</p:attrName>
                                        </p:attrNameLst>
                                      </p:cBhvr>
                                      <p:to>
                                        <p:strVal val="visible"/>
                                      </p:to>
                                    </p:set>
                                    <p:animEffect transition="in" filter="diamond(in)">
                                      <p:cBhvr>
                                        <p:cTn id="15" dur="2000"/>
                                        <p:tgtEl>
                                          <p:spTgt spid="21511"/>
                                        </p:tgtEl>
                                      </p:cBhvr>
                                    </p:animEffect>
                                  </p:childTnLst>
                                </p:cTn>
                              </p:par>
                            </p:childTnLst>
                          </p:cTn>
                        </p:par>
                        <p:par>
                          <p:cTn id="16" fill="hold" nodeType="afterGroup">
                            <p:stCondLst>
                              <p:cond delay="4500"/>
                            </p:stCondLst>
                            <p:childTnLst>
                              <p:par>
                                <p:cTn id="17" presetID="5" presetClass="entr" presetSubtype="10" fill="hold" grpId="0" nodeType="afterEffect">
                                  <p:stCondLst>
                                    <p:cond delay="0"/>
                                  </p:stCondLst>
                                  <p:childTnLst>
                                    <p:set>
                                      <p:cBhvr>
                                        <p:cTn id="18" dur="1" fill="hold">
                                          <p:stCondLst>
                                            <p:cond delay="0"/>
                                          </p:stCondLst>
                                        </p:cTn>
                                        <p:tgtEl>
                                          <p:spTgt spid="21508"/>
                                        </p:tgtEl>
                                        <p:attrNameLst>
                                          <p:attrName>style.visibility</p:attrName>
                                        </p:attrNameLst>
                                      </p:cBhvr>
                                      <p:to>
                                        <p:strVal val="visible"/>
                                      </p:to>
                                    </p:set>
                                    <p:animEffect transition="in" filter="checkerboard(across)">
                                      <p:cBhvr>
                                        <p:cTn id="19" dur="5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5" name="Picture 5" descr="86197-cb5401b5dcdfa26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AutoShape 6">
            <a:hlinkClick r:id="" action="ppaction://hlinkshowjump?jump=nextslide" highlightClick="1"/>
          </p:cNvPr>
          <p:cNvSpPr>
            <a:spLocks noChangeArrowheads="1"/>
          </p:cNvSpPr>
          <p:nvPr/>
        </p:nvSpPr>
        <p:spPr bwMode="auto">
          <a:xfrm>
            <a:off x="7092950" y="6308725"/>
            <a:ext cx="1727200" cy="433388"/>
          </a:xfrm>
          <a:prstGeom prst="actionButtonForwardNex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ru-RU" altLang="ru-RU" sz="1800"/>
          </a:p>
        </p:txBody>
      </p:sp>
    </p:spTree>
  </p:cSld>
  <p:clrMapOvr>
    <a:masterClrMapping/>
  </p:clrMapOvr>
  <p:transition spd="med">
    <p:newsfla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diamond(in)">
                                      <p:cBhvr>
                                        <p:cTn id="7" dur="2000"/>
                                        <p:tgtEl>
                                          <p:spTgt spid="10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300</TotalTime>
  <Words>1541</Words>
  <Application>Microsoft Office PowerPoint</Application>
  <PresentationFormat>Экран (4:3)</PresentationFormat>
  <Paragraphs>94</Paragraphs>
  <Slides>25</Slides>
  <Notes>0</Notes>
  <HiddenSlides>0</HiddenSlides>
  <MMClips>3</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25</vt:i4>
      </vt:variant>
    </vt:vector>
  </HeadingPairs>
  <TitlesOfParts>
    <vt:vector size="29" baseType="lpstr">
      <vt:lpstr>Arial</vt:lpstr>
      <vt:lpstr>Calibri</vt:lpstr>
      <vt:lpstr>Times New Roman</vt:lpstr>
      <vt:lpstr>Оформление по умолчанию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Использованные ресурсы: </vt:lpstr>
    </vt:vector>
  </TitlesOfParts>
  <Company>Регина</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Розалия</dc:creator>
  <cp:lastModifiedBy>Светлана</cp:lastModifiedBy>
  <cp:revision>38</cp:revision>
  <dcterms:created xsi:type="dcterms:W3CDTF">2010-02-21T09:43:53Z</dcterms:created>
  <dcterms:modified xsi:type="dcterms:W3CDTF">2016-11-21T13:23:34Z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959021</vt:lpwstr>
  </property>
  <property fmtid="{D5CDD505-2E9C-101B-9397-08002B2CF9AE}" name="NXPowerLiteSettings" pid="3">
    <vt:lpwstr>F7200358026400</vt:lpwstr>
  </property>
  <property fmtid="{D5CDD505-2E9C-101B-9397-08002B2CF9AE}" name="NXPowerLiteVersion" pid="4">
    <vt:lpwstr>D6.2.5</vt:lpwstr>
  </property>
  <property fmtid="{D5CDD505-2E9C-101B-9397-08002B2CF9AE}" name="NXTAG2" pid="5">
    <vt:lpwstr>000800b2230000000000010262500207f7000400038000</vt:lpwstr>
  </property>
</Properties>
</file>