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59.jpg" ContentType="image/jpg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55" r:id="rId2"/>
    <p:sldId id="389" r:id="rId3"/>
    <p:sldId id="438" r:id="rId4"/>
    <p:sldId id="471" r:id="rId5"/>
    <p:sldId id="431" r:id="rId6"/>
    <p:sldId id="433" r:id="rId7"/>
    <p:sldId id="470" r:id="rId8"/>
    <p:sldId id="465" r:id="rId9"/>
    <p:sldId id="469" r:id="rId10"/>
    <p:sldId id="362" r:id="rId11"/>
    <p:sldId id="364" r:id="rId12"/>
    <p:sldId id="342" r:id="rId13"/>
    <p:sldId id="294" r:id="rId14"/>
    <p:sldId id="457" r:id="rId15"/>
    <p:sldId id="370" r:id="rId16"/>
    <p:sldId id="451" r:id="rId17"/>
    <p:sldId id="30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>
      <p:ext uri="{19B8F6BF-5375-455C-9EA6-DF929625EA0E}">
        <p15:presenceInfo xmlns:p15="http://schemas.microsoft.com/office/powerpoint/2012/main" userId="Marina" providerId="None"/>
      </p:ext>
    </p:extLst>
  </p:cmAuthor>
  <p:cmAuthor id="2" name="Leilas" initials="L" lastIdx="11" clrIdx="1">
    <p:extLst>
      <p:ext uri="{19B8F6BF-5375-455C-9EA6-DF929625EA0E}">
        <p15:presenceInfo xmlns:p15="http://schemas.microsoft.com/office/powerpoint/2012/main" userId="Leilas" providerId="None"/>
      </p:ext>
    </p:extLst>
  </p:cmAuthor>
  <p:cmAuthor id="3" name="Admin" initials="AAA" lastIdx="2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B8D"/>
    <a:srgbClr val="FFFFFF"/>
    <a:srgbClr val="40A7E1"/>
    <a:srgbClr val="9ED442"/>
    <a:srgbClr val="F5B144"/>
    <a:srgbClr val="F6DB7E"/>
    <a:srgbClr val="E9950D"/>
    <a:srgbClr val="4383DD"/>
    <a:srgbClr val="79BFD5"/>
    <a:srgbClr val="007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96408" autoAdjust="0"/>
  </p:normalViewPr>
  <p:slideViewPr>
    <p:cSldViewPr snapToGrid="0">
      <p:cViewPr varScale="1">
        <p:scale>
          <a:sx n="65" d="100"/>
          <a:sy n="65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26.08.2020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39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BA16CB4-D695-4AC0-A0BD-C5D592F89335}" type="datetime1">
              <a:rPr lang="ru-RU" smtClean="0"/>
              <a:t>26.08.2020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3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1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26.08.2020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78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5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51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v.ru/static/profil_school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.emf"/><Relationship Id="rId7" Type="http://schemas.openxmlformats.org/officeDocument/2006/relationships/image" Target="../media/image6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67.gif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shop.prosv.ru/formirovanie-funkcionalnoj-gramotnosti-sbornik-zadach-po-russkomu-yazyku-dlya-8-11-klassov27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3.emf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5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2" y="4581129"/>
            <a:ext cx="10142632" cy="720197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НАВЫКОВ </a:t>
            </a:r>
            <a:r>
              <a:rPr lang="en-US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XXI </a:t>
            </a:r>
            <a:r>
              <a:rPr lang="ru-RU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ВЕКА И ПОДГОТОВКА К ИССЛЕДОВАНИЯМ </a:t>
            </a:r>
            <a:r>
              <a:rPr lang="en-US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r>
              <a:rPr lang="ru-RU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b="1" dirty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ru-RU" sz="2800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ерия «Учимся для жизни»</a:t>
            </a:r>
            <a:r>
              <a:rPr lang="ru-RU" sz="2800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800" dirty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ФУНКЦИОНАЛЬНАЯ ГРАМОТНОСТЬ.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ТРЕНАЖЁРЫ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«ФУНКЦИОНАЛЬНАЯ ГРАМОТНОСТЬ. ТРЕНАЖЁРЫ»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4876" y="2135846"/>
            <a:ext cx="5661654" cy="4211409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деятельность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ответы.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образования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Готовится электронный формат (2021 год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49266" y="1203984"/>
            <a:ext cx="5783653" cy="5036581"/>
            <a:chOff x="6314066" y="1335792"/>
            <a:chExt cx="5400141" cy="47026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9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238410" y="5910071"/>
            <a:ext cx="11354295" cy="300943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6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38409" y="5903237"/>
            <a:ext cx="11354295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80975"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Могут использоваться 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уроках, во внеурочной деятельности, в системе 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386052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Финансовая грамотность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6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895321" y="1269210"/>
            <a:ext cx="1029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ЗАДАЧИ</a:t>
            </a:r>
            <a:endParaRPr lang="ru-RU" sz="1600" spc="-20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0562" y="1922911"/>
            <a:ext cx="8980079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сформировать базовые финансовые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понятия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научить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грамотно распоряжаться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деньгами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объяснить взаимосвязь труда и его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стоимости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познакомить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 личным финансовым бюджетом 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планом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научить делать осознанный выбор для достижения личных финансовых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целей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8" name="Picture 4" descr="P:\Планы и отчеты ЦИПР\0. МЕТОДИЧЕСКИЙ ОТДЕЛ\Зубкова Екатерина Дмитриевна\Пособия\(cover) Основы финансовой грамотности. 8-9 классы (В.В. Чумаченко, А.П, Горяев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8" y="3277095"/>
            <a:ext cx="1856844" cy="24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P:\Планы и отчеты ЦИПР\0. МЕТОДИЧЕСКИЙ ОТДЕЛ\Зубкова Екатерина Дмитриевна\Пособия\(cover) Основы финансовой грамотности. Рабочая тетрадь. 8-9 классы (Чумаченко В.В., Горяев А.П.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86" y="3247655"/>
            <a:ext cx="1746396" cy="24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:\Планы и отчеты ЦИПР\0. МЕТОДИЧЕСКИЙ ОТДЕЛ\Зубкова Екатерина Дмитриевна\Пособия\(cover) Основы финансовой грамотности. Методические рекомендации. 8-9 классы (Чумаченко В.В., Горяев А.П.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88" y="3247655"/>
            <a:ext cx="1777736" cy="24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1" name="Picture 251" descr="https://www.prosv.ru/_data/umk/706/fin_gram_sovr_mi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98" y="3261617"/>
            <a:ext cx="1767631" cy="24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4" name="Picture 254" descr="https://www.prosv.ru/_data/umk/708/fin_gram_tsifr_mir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33" y="3215211"/>
            <a:ext cx="1790698" cy="251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-11485" y="1157428"/>
            <a:ext cx="12188950" cy="478618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257534" y="2808220"/>
            <a:ext cx="4575385" cy="320549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5000"/>
              </a:lnSpc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endParaRPr lang="ru-RU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lnSpc>
                <a:spcPct val="95000"/>
              </a:lnSpc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Пособия знакомят учеников с миром волонтёрства, основными направлениями и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принципами добровольчества</a:t>
            </a:r>
          </a:p>
          <a:p>
            <a:pPr marL="285750" indent="-285750">
              <a:lnSpc>
                <a:spcPct val="95000"/>
              </a:lnSpc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endParaRPr lang="ru-RU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Тематические 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настольные игры и социальные </a:t>
            </a:r>
            <a:r>
              <a:rPr lang="ru-RU" sz="1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квесты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помогут освоить 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и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применить полученные знания 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на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практике</a:t>
            </a: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endParaRPr lang="ru-RU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lnSpc>
                <a:spcPct val="95000"/>
              </a:lnSpc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Старшеклассникам практические задания помогут определить 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свои интересы, выбрать направления волонтёрской работы, оценить перспективы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разработки 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собственных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волонтёрских проектов</a:t>
            </a:r>
            <a:endParaRPr lang="ru-RU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lnSpc>
                <a:spcPct val="95000"/>
              </a:lnSpc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endParaRPr lang="ru-RU" sz="14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4875" y="3245707"/>
            <a:ext cx="6794383" cy="2854921"/>
            <a:chOff x="244876" y="3509438"/>
            <a:chExt cx="6245156" cy="2624142"/>
          </a:xfrm>
        </p:grpSpPr>
        <p:pic>
          <p:nvPicPr>
            <p:cNvPr id="26" name="Picture 3" descr="C:\Users\KAsmerzaeva\Desktop\0028793_550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684" y="3509438"/>
              <a:ext cx="1994348" cy="2624142"/>
            </a:xfrm>
            <a:prstGeom prst="rect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Изображение Школа волонтёра. 5-7 классы. Учебное пособ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76" y="3509438"/>
              <a:ext cx="1994348" cy="262414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280" y="3511176"/>
              <a:ext cx="1994348" cy="2622404"/>
            </a:xfrm>
            <a:prstGeom prst="rect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  <a:effectLst/>
          </p:spPr>
        </p:pic>
      </p:grpSp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7" name="Прямая соединительная линия 66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Волонтёрство – путь к личностному развитию человека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-11485" y="1448611"/>
            <a:ext cx="12188950" cy="1068426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              «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Очень важно, что действительно массовым становится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волонтёрское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движение, которое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объединяет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школьников, 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             студентов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 вообще людей разных поколений и возрастов»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 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Путин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1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-3051" y="1656648"/>
            <a:ext cx="12188950" cy="478618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029098"/>
            <a:ext cx="12188950" cy="49490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95322" y="1093677"/>
            <a:ext cx="889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ВНЕУРОЧНАЯ ДЕЯТЕЛЬНОСТЬ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3051" y="1029098"/>
            <a:ext cx="1753613" cy="494902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991934" y="2164214"/>
            <a:ext cx="7680550" cy="3234219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defTabSz="914377"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подготовка подростков к самостоятельной, осознанной и ответственной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жизни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создание возможностей для устойчивого развития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личности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мотивация молодёжи к активной жизненной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позиции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передача «ключей» к успешной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жизни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раскрытие потенциала и профессиональная востребованность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молодёжи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освоение социальных и профессиональных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навыков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директоров и учителей-преподавателей, формирование в школе атмосферы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партнёрства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создание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сообщества лидеров, готовых развиваться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служить во благо развития и процветания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России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431075" y="5659343"/>
            <a:ext cx="6664647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1333" dirty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Пособие может быть </a:t>
            </a:r>
            <a:r>
              <a:rPr lang="ru-RU" sz="1333" dirty="0" smtClean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использовано </a:t>
            </a:r>
            <a:r>
              <a:rPr lang="ru-RU" sz="1333" dirty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классными руководителями, </a:t>
            </a:r>
          </a:p>
          <a:p>
            <a:r>
              <a:rPr lang="ru-RU" sz="1333" dirty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педагогами-психологами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33" y="5714236"/>
            <a:ext cx="437016" cy="416324"/>
          </a:xfrm>
          <a:prstGeom prst="rect">
            <a:avLst/>
          </a:prstGeom>
        </p:spPr>
      </p:pic>
      <p:pic>
        <p:nvPicPr>
          <p:cNvPr id="60" name="Picture 4" descr="Изображение &quot;Я - лидер нового поколения&quot;. Учебное пособ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993558"/>
            <a:ext cx="3124532" cy="4130992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Развитие личностного потенциала учащегося. </a:t>
            </a: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Я – лидер </a:t>
            </a: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нового поколения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9547391" y="326488"/>
            <a:ext cx="1880724" cy="91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0" name="Прямая соединительная линия 6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73319" y="352674"/>
            <a:ext cx="1002938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Профориентация. Моя будущая профессия</a:t>
            </a:r>
            <a:b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</a:b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444" y="977462"/>
            <a:ext cx="5398659" cy="271166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76122" y="1822598"/>
            <a:ext cx="5910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 помощи школьникам в дальнейшем профессиональном выборе создан комплект пособий</a:t>
            </a:r>
          </a:p>
          <a:p>
            <a:r>
              <a:rPr lang="ru-RU" sz="1400" b="1" dirty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«Моя будущая профессия», разработанный специалистами центра тестирования и развития «Гуманитарные технологии</a:t>
            </a:r>
            <a:r>
              <a:rPr lang="ru-RU" sz="1400" b="1" dirty="0" smtClean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»</a:t>
            </a:r>
            <a:endParaRPr lang="ru-RU" sz="1400" b="1" dirty="0">
              <a:solidFill>
                <a:srgbClr val="0073B8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ru-RU" sz="1400" b="1" dirty="0">
              <a:solidFill>
                <a:srgbClr val="0073B8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0962" y="3752583"/>
            <a:ext cx="7463837" cy="166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85000"/>
              </a:lnSpc>
              <a:spcBef>
                <a:spcPts val="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Содержат специально разработанные тесты, которые помогут учащимся более точно определить свои интересы, склонности и способности для выбора профессии.</a:t>
            </a:r>
          </a:p>
          <a:p>
            <a:pPr marL="285750" lvl="1" indent="-285750" algn="just">
              <a:lnSpc>
                <a:spcPct val="85000"/>
              </a:lnSpc>
              <a:spcBef>
                <a:spcPts val="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Включают кейсы с задачами, которые возникают в реальной практике в рамках выбранной профессии и дают возможность погрузиться в ту или иную специальность.</a:t>
            </a:r>
          </a:p>
          <a:p>
            <a:pPr marL="285750" lvl="1" indent="-285750" algn="just">
              <a:lnSpc>
                <a:spcPct val="85000"/>
              </a:lnSpc>
              <a:spcBef>
                <a:spcPts val="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 основе полученных результатов предлагают конкретные рекомендации по построению образовательного маршрута.</a:t>
            </a:r>
          </a:p>
        </p:txBody>
      </p:sp>
    </p:spTree>
    <p:extLst>
      <p:ext uri="{BB962C8B-B14F-4D97-AF65-F5344CB8AC3E}">
        <p14:creationId xmlns:p14="http://schemas.microsoft.com/office/powerpoint/2010/main" val="18700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753355" y="1029098"/>
            <a:ext cx="10435595" cy="79146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Индивидуальный проект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631084" y="5191205"/>
            <a:ext cx="8201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Серия пособий </a:t>
            </a:r>
            <a:r>
              <a:rPr lang="en-US" sz="1400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https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://prosv.ru/static/profil_school</a:t>
            </a:r>
            <a:endParaRPr lang="ru-RU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9" name="object 8"/>
          <p:cNvSpPr/>
          <p:nvPr/>
        </p:nvSpPr>
        <p:spPr>
          <a:xfrm>
            <a:off x="402812" y="2265405"/>
            <a:ext cx="2727569" cy="3723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bg2">
                <a:lumMod val="90000"/>
              </a:schemeClr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895322" y="1083483"/>
            <a:ext cx="941522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ИНДИВИДУАЛЬНЫЙ ПРОЕКТ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— ЭТО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ОТДЕЛЬНЫЙ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КУРС, КОТОРЫЙ В СООТВЕТСТВИИ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 ФГОС СРЕДНЕГО ОБЩЕГО ОБРАЗОВАНИЯ ИЗУЧАЕТСЯ В 10–11 КЛАССАХ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3" name="TextBox 112"/>
          <p:cNvSpPr txBox="1"/>
          <p:nvPr/>
        </p:nvSpPr>
        <p:spPr bwMode="auto">
          <a:xfrm>
            <a:off x="3402230" y="2190009"/>
            <a:ext cx="7792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defRPr/>
            </a:pPr>
            <a:r>
              <a:rPr lang="ru-RU" sz="1600" b="1" dirty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 чем этот курс</a:t>
            </a:r>
            <a:r>
              <a:rPr lang="ru-RU" sz="1600" b="1" dirty="0" smtClean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Что такое проектирование и чем оно отличается от других типов деятельности, рассмотрены разные этапы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проектирования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качестве кейсов приведены примеры проектов: современные и разработанные в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прошлом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После прохождения курса учащиеся получат необходимые навыки проектной деятельности, овладеют методами поиска, анализа и использования научной информации, смогут публично излагать результаты своей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работы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0">
              <a:spcBef>
                <a:spcPts val="1800"/>
              </a:spcBef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5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0" y="1929782"/>
            <a:ext cx="2271976" cy="321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5322" y="1085439"/>
            <a:ext cx="845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МЕЖПРЕЖПРЕДМЕТНЫЙ КАРТОГРАФИЧЕСКИЙ ПРАКТИКУМ </a:t>
            </a:r>
          </a:p>
          <a:p>
            <a:r>
              <a:rPr lang="ru-RU" alt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 РАЗВИТИЯ ФУНКЦИОНАЛЬНОЙ ГРАМОТНОСТИ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9" name="Прямая соединительная линия 68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r="239"/>
          <a:stretch>
            <a:fillRect/>
          </a:stretch>
        </p:blipFill>
        <p:spPr bwMode="auto">
          <a:xfrm>
            <a:off x="2662748" y="2346817"/>
            <a:ext cx="886399" cy="886139"/>
          </a:xfrm>
          <a:custGeom>
            <a:avLst/>
            <a:gdLst>
              <a:gd name="T0" fmla="*/ 0 w 2203704"/>
              <a:gd name="T1" fmla="*/ 0 h 2203704"/>
              <a:gd name="T2" fmla="*/ 2205038 w 2203704"/>
              <a:gd name="T3" fmla="*/ 0 h 2203704"/>
              <a:gd name="T4" fmla="*/ 2205038 w 2203704"/>
              <a:gd name="T5" fmla="*/ 2205038 h 2203704"/>
              <a:gd name="T6" fmla="*/ 0 w 2203704"/>
              <a:gd name="T7" fmla="*/ 2205038 h 22037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lnTo>
                  <a:pt x="0" y="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3879534" y="3242094"/>
            <a:ext cx="8149336" cy="3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2680037" y="3579393"/>
            <a:ext cx="870491" cy="870491"/>
          </a:xfrm>
          <a:custGeom>
            <a:avLst/>
            <a:gdLst>
              <a:gd name="T0" fmla="*/ 0 w 2203704"/>
              <a:gd name="T1" fmla="*/ 0 h 2203704"/>
              <a:gd name="T2" fmla="*/ 2205038 w 2203704"/>
              <a:gd name="T3" fmla="*/ 0 h 2203704"/>
              <a:gd name="T4" fmla="*/ 2205038 w 2203704"/>
              <a:gd name="T5" fmla="*/ 2205038 h 2203704"/>
              <a:gd name="T6" fmla="*/ 0 w 2203704"/>
              <a:gd name="T7" fmla="*/ 2205038 h 22037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lnTo>
                  <a:pt x="0" y="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4" name="Прямоугольник 133"/>
          <p:cNvSpPr/>
          <p:nvPr/>
        </p:nvSpPr>
        <p:spPr>
          <a:xfrm>
            <a:off x="7898690" y="3409789"/>
            <a:ext cx="3941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endParaRPr lang="en-US" altLang="ru-RU" sz="1200" b="1" dirty="0">
              <a:solidFill>
                <a:srgbClr val="0073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200" b="1" dirty="0">
                <a:solidFill>
                  <a:srgbClr val="0073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Уникальный образовательный</a:t>
            </a:r>
            <a:r>
              <a:rPr lang="en-US" sz="1200" b="1" dirty="0">
                <a:solidFill>
                  <a:srgbClr val="0073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b="1" dirty="0">
                <a:solidFill>
                  <a:srgbClr val="0073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</a:t>
            </a:r>
            <a:endParaRPr lang="en-US" sz="1200" b="1" dirty="0">
              <a:solidFill>
                <a:srgbClr val="0073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 школьник сможет построить свой уникальный образовательный маршрут без помощи </a:t>
            </a: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учителя</a:t>
            </a:r>
            <a:endParaRPr lang="en-US" alt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763133" y="2000380"/>
            <a:ext cx="8792198" cy="2438160"/>
            <a:chOff x="2826113" y="2175917"/>
            <a:chExt cx="8792198" cy="243816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" t="3598" r="4995" b="3598"/>
            <a:stretch/>
          </p:blipFill>
          <p:spPr bwMode="auto">
            <a:xfrm>
              <a:off x="7094707" y="2549482"/>
              <a:ext cx="870491" cy="871118"/>
            </a:xfrm>
            <a:custGeom>
              <a:avLst/>
              <a:gdLst>
                <a:gd name="T0" fmla="*/ 0 w 2203704"/>
                <a:gd name="T1" fmla="*/ 0 h 2203704"/>
                <a:gd name="T2" fmla="*/ 2203450 w 2203704"/>
                <a:gd name="T3" fmla="*/ 0 h 2203704"/>
                <a:gd name="T4" fmla="*/ 2203450 w 2203704"/>
                <a:gd name="T5" fmla="*/ 2205038 h 2203704"/>
                <a:gd name="T6" fmla="*/ 0 w 2203704"/>
                <a:gd name="T7" fmla="*/ 2205038 h 2203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03704" h="2203704">
                  <a:moveTo>
                    <a:pt x="0" y="0"/>
                  </a:moveTo>
                  <a:lnTo>
                    <a:pt x="2203704" y="0"/>
                  </a:lnTo>
                  <a:lnTo>
                    <a:pt x="2203704" y="2203704"/>
                  </a:lnTo>
                  <a:lnTo>
                    <a:pt x="0" y="2203704"/>
                  </a:lnTo>
                  <a:lnTo>
                    <a:pt x="0" y="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1" r="16691"/>
            <a:stretch>
              <a:fillRect/>
            </a:stretch>
          </p:blipFill>
          <p:spPr bwMode="auto">
            <a:xfrm>
              <a:off x="7094707" y="3727041"/>
              <a:ext cx="886399" cy="887036"/>
            </a:xfrm>
            <a:custGeom>
              <a:avLst/>
              <a:gdLst>
                <a:gd name="T0" fmla="*/ 0 w 2203704"/>
                <a:gd name="T1" fmla="*/ 0 h 2203704"/>
                <a:gd name="T2" fmla="*/ 2203450 w 2203704"/>
                <a:gd name="T3" fmla="*/ 0 h 2203704"/>
                <a:gd name="T4" fmla="*/ 2203450 w 2203704"/>
                <a:gd name="T5" fmla="*/ 2205038 h 2203704"/>
                <a:gd name="T6" fmla="*/ 0 w 2203704"/>
                <a:gd name="T7" fmla="*/ 2205038 h 2203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03704" h="2203704">
                  <a:moveTo>
                    <a:pt x="0" y="0"/>
                  </a:moveTo>
                  <a:lnTo>
                    <a:pt x="2203704" y="0"/>
                  </a:lnTo>
                  <a:lnTo>
                    <a:pt x="2203704" y="2203704"/>
                  </a:lnTo>
                  <a:lnTo>
                    <a:pt x="0" y="2203704"/>
                  </a:lnTo>
                  <a:lnTo>
                    <a:pt x="0" y="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3894121" y="4044321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9pPr>
            </a:lstStyle>
            <a:p>
              <a:pPr eaLnBrk="1" hangingPunct="1"/>
              <a:endParaRPr lang="en-US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1" name="TextBox 120"/>
            <p:cNvSpPr txBox="1">
              <a:spLocks noChangeArrowheads="1"/>
            </p:cNvSpPr>
            <p:nvPr/>
          </p:nvSpPr>
          <p:spPr bwMode="auto">
            <a:xfrm>
              <a:off x="2826113" y="2175917"/>
              <a:ext cx="506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9pPr>
            </a:lstStyle>
            <a:p>
              <a:pPr eaLnBrk="1" hangingPunct="1"/>
              <a:r>
                <a:rPr lang="en-US" alt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QR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3541501" y="2569631"/>
              <a:ext cx="3732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73B8"/>
                </a:buClr>
                <a:buSzPct val="66000"/>
                <a:buFont typeface="Franklin Gothic Book" pitchFamily="34" charset="0"/>
                <a:buChar char="►"/>
                <a:defRPr/>
              </a:pPr>
              <a:r>
                <a:rPr lang="ru-RU" altLang="ru-RU" sz="1200" b="1" dirty="0">
                  <a:solidFill>
                    <a:srgbClr val="0073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Доступ к проверенным </a:t>
              </a:r>
              <a:r>
                <a:rPr lang="ru-RU" altLang="ru-RU" sz="1200" b="1" dirty="0" smtClean="0">
                  <a:solidFill>
                    <a:srgbClr val="0073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ресурсам</a:t>
              </a:r>
              <a:endParaRPr lang="en-US" altLang="ru-RU" sz="1200" b="1" dirty="0">
                <a:solidFill>
                  <a:srgbClr val="0073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Clr>
                  <a:srgbClr val="0073B8"/>
                </a:buClr>
                <a:buSzPct val="66000"/>
                <a:buFont typeface="Franklin Gothic Book" pitchFamily="34" charset="0"/>
                <a:buChar char="►"/>
                <a:defRPr/>
              </a:pPr>
              <a:r>
                <a:rPr lang="ru-RU" altLang="ru-RU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Издательство </a:t>
              </a:r>
              <a:r>
                <a:rPr lang="ru-RU" alt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несёт ответственность за представленные </a:t>
              </a:r>
              <a:r>
                <a:rPr lang="ru-RU" altLang="ru-RU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ресурсы </a:t>
              </a:r>
              <a:endParaRPr lang="en-US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7239044" y="2188356"/>
              <a:ext cx="4732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9pPr>
            </a:lstStyle>
            <a:p>
              <a:pPr eaLnBrk="1" hangingPunct="1"/>
              <a:r>
                <a:rPr lang="en-US" alt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</a:t>
              </a: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3561252" y="3809546"/>
              <a:ext cx="35264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73B8"/>
                </a:buClr>
                <a:buSzPct val="66000"/>
                <a:buFont typeface="Franklin Gothic Book" pitchFamily="34" charset="0"/>
                <a:buChar char="►"/>
              </a:pPr>
              <a:r>
                <a:rPr lang="ru-RU" sz="1200" b="1" dirty="0">
                  <a:solidFill>
                    <a:srgbClr val="0073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Дополняем реальность</a:t>
              </a:r>
              <a:endParaRPr lang="en-US" sz="1200" b="1" dirty="0">
                <a:solidFill>
                  <a:srgbClr val="0073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Clr>
                  <a:srgbClr val="0073B8"/>
                </a:buClr>
                <a:buSzPct val="66000"/>
                <a:buFont typeface="Franklin Gothic Book" pitchFamily="34" charset="0"/>
                <a:buChar char="►"/>
                <a:defRPr/>
              </a:pPr>
              <a:r>
                <a:rPr lang="ru-RU" alt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Атлас привлечёт учащихся современными </a:t>
              </a:r>
              <a:r>
                <a:rPr lang="ru-RU" altLang="ru-RU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технологиями</a:t>
              </a:r>
              <a:endParaRPr lang="en-US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3" name="TextBox 132"/>
            <p:cNvSpPr txBox="1">
              <a:spLocks noChangeArrowheads="1"/>
            </p:cNvSpPr>
            <p:nvPr/>
          </p:nvSpPr>
          <p:spPr bwMode="auto">
            <a:xfrm>
              <a:off x="7332561" y="3425977"/>
              <a:ext cx="410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9pPr>
            </a:lstStyle>
            <a:p>
              <a:pPr eaLnBrk="1" hangingPunct="1"/>
              <a:r>
                <a:rPr lang="en-US" alt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</a:t>
              </a:r>
              <a:r>
                <a:rPr lang="en-US" alt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</a:p>
          </p:txBody>
        </p:sp>
        <p:sp>
          <p:nvSpPr>
            <p:cNvPr id="136" name="TextBox 135"/>
            <p:cNvSpPr txBox="1">
              <a:spLocks noChangeArrowheads="1"/>
            </p:cNvSpPr>
            <p:nvPr/>
          </p:nvSpPr>
          <p:spPr bwMode="auto">
            <a:xfrm>
              <a:off x="2881648" y="3422969"/>
              <a:ext cx="296615" cy="20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itchFamily="34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ФГ</a:t>
              </a:r>
              <a:endParaRPr lang="en-US" alt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7922411" y="2479437"/>
              <a:ext cx="36959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73B8"/>
                </a:buClr>
                <a:buSzPct val="66000"/>
                <a:buFont typeface="Franklin Gothic Book" pitchFamily="34" charset="0"/>
                <a:buChar char="►"/>
                <a:defRPr/>
              </a:pPr>
              <a:r>
                <a:rPr lang="ru-RU" sz="1200" b="1" dirty="0">
                  <a:solidFill>
                    <a:srgbClr val="0073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Финансовая грамотность</a:t>
              </a:r>
            </a:p>
            <a:p>
              <a:pPr marL="285750" indent="-285750">
                <a:buClr>
                  <a:srgbClr val="0073B8"/>
                </a:buClr>
                <a:buSzPct val="66000"/>
                <a:buFont typeface="Franklin Gothic Book" pitchFamily="34" charset="0"/>
                <a:buChar char="►"/>
                <a:defRPr/>
              </a:pPr>
              <a:r>
                <a:rPr lang="ru-RU" alt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Каждое </a:t>
              </a:r>
              <a:r>
                <a:rPr lang="ru-RU" altLang="ru-RU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задание </a:t>
              </a:r>
              <a:r>
                <a:rPr lang="ru-RU" altLang="ru-R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связано с жизнью и способствует развитию функциональной </a:t>
              </a:r>
              <a:r>
                <a:rPr lang="ru-RU" altLang="ru-RU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грамотности</a:t>
              </a:r>
              <a:endParaRPr lang="en-US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8" name="Block Arc 41"/>
          <p:cNvSpPr/>
          <p:nvPr/>
        </p:nvSpPr>
        <p:spPr>
          <a:xfrm>
            <a:off x="295718" y="5782431"/>
            <a:ext cx="473075" cy="660400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868559" y="5912958"/>
            <a:ext cx="10176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r>
              <a:rPr lang="ru-RU" altLang="ru-RU" sz="1400" b="1" dirty="0">
                <a:latin typeface="+mn-lt"/>
              </a:rPr>
              <a:t>С 5 по 9 класс </a:t>
            </a:r>
            <a:r>
              <a:rPr lang="ru-RU" altLang="ru-RU" sz="1400" dirty="0">
                <a:latin typeface="+mn-lt"/>
              </a:rPr>
              <a:t>карты атласа и дополнительный </a:t>
            </a:r>
            <a:r>
              <a:rPr lang="ru-RU" altLang="ru-RU" sz="1400" dirty="0" smtClean="0">
                <a:latin typeface="+mn-lt"/>
              </a:rPr>
              <a:t>материал</a:t>
            </a:r>
            <a:r>
              <a:rPr lang="en-US" altLang="ru-RU" sz="1400" dirty="0" smtClean="0">
                <a:latin typeface="+mn-lt"/>
              </a:rPr>
              <a:t> </a:t>
            </a:r>
            <a:r>
              <a:rPr lang="ru-RU" altLang="ru-RU" sz="1400" dirty="0" smtClean="0">
                <a:latin typeface="+mn-lt"/>
              </a:rPr>
              <a:t>формируют </a:t>
            </a:r>
            <a:r>
              <a:rPr lang="ru-RU" altLang="ru-RU" sz="1400" dirty="0">
                <a:latin typeface="+mn-lt"/>
              </a:rPr>
              <a:t>представление учащихся о том, как происходило </a:t>
            </a:r>
          </a:p>
          <a:p>
            <a:r>
              <a:rPr lang="ru-RU" altLang="ru-RU" sz="1400" dirty="0">
                <a:latin typeface="+mn-lt"/>
              </a:rPr>
              <a:t>освоение материков Земли, как формировался современный </a:t>
            </a:r>
            <a:r>
              <a:rPr lang="ru-RU" altLang="ru-RU" sz="1400" dirty="0" smtClean="0">
                <a:latin typeface="+mn-lt"/>
              </a:rPr>
              <a:t>облик </a:t>
            </a:r>
            <a:r>
              <a:rPr lang="ru-RU" altLang="ru-RU" sz="1400" dirty="0">
                <a:latin typeface="+mn-lt"/>
              </a:rPr>
              <a:t>различных </a:t>
            </a:r>
            <a:r>
              <a:rPr lang="ru-RU" altLang="ru-RU" sz="1400" dirty="0" smtClean="0">
                <a:latin typeface="+mn-lt"/>
              </a:rPr>
              <a:t>территорий</a:t>
            </a:r>
            <a:endParaRPr lang="ru-RU" altLang="ru-RU" sz="1400" dirty="0">
              <a:latin typeface="+mn-lt"/>
            </a:endParaRPr>
          </a:p>
        </p:txBody>
      </p:sp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66C30FC-355D-4C32-9D71-4E97CB93CC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12783"/>
          <a:stretch>
            <a:fillRect/>
          </a:stretch>
        </p:blipFill>
        <p:spPr>
          <a:xfrm>
            <a:off x="2681147" y="4881913"/>
            <a:ext cx="849600" cy="848988"/>
          </a:xfrm>
          <a:custGeom>
            <a:avLst/>
            <a:gdLst>
              <a:gd name="connsiteX0" fmla="*/ 0 w 2203704"/>
              <a:gd name="connsiteY0" fmla="*/ 0 h 2203704"/>
              <a:gd name="connsiteX1" fmla="*/ 2203704 w 2203704"/>
              <a:gd name="connsiteY1" fmla="*/ 0 h 2203704"/>
              <a:gd name="connsiteX2" fmla="*/ 2203704 w 2203704"/>
              <a:gd name="connsiteY2" fmla="*/ 2203704 h 2203704"/>
              <a:gd name="connsiteX3" fmla="*/ 0 w 2203704"/>
              <a:gd name="connsiteY3" fmla="*/ 2203704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close/>
              </a:path>
            </a:pathLst>
          </a:custGeom>
        </p:spPr>
      </p:pic>
      <p:sp>
        <p:nvSpPr>
          <p:cNvPr id="153" name="Прямоугольник 152"/>
          <p:cNvSpPr/>
          <p:nvPr/>
        </p:nvSpPr>
        <p:spPr>
          <a:xfrm>
            <a:off x="3549147" y="4942551"/>
            <a:ext cx="3389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200" b="1" dirty="0" smtClean="0">
                <a:solidFill>
                  <a:srgbClr val="0073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Разноуровневый подход</a:t>
            </a:r>
            <a:r>
              <a:rPr lang="en-US" sz="1200" b="1" dirty="0" smtClean="0">
                <a:solidFill>
                  <a:srgbClr val="0073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b="1" dirty="0" smtClean="0">
                <a:solidFill>
                  <a:srgbClr val="0073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обучения </a:t>
            </a:r>
            <a:endParaRPr lang="en-US" sz="1200" b="1" dirty="0" smtClean="0">
              <a:solidFill>
                <a:srgbClr val="0073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Успешен </a:t>
            </a:r>
            <a:r>
              <a:rPr lang="ru-RU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 ученик. Действия «здесь и сейчас</a:t>
            </a: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en-US" alt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2781534" y="4527361"/>
            <a:ext cx="2884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Дидактические находки</a:t>
            </a:r>
            <a:endParaRPr lang="en-US" alt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5" name="Рисунок 1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r="2741"/>
          <a:stretch>
            <a:fillRect/>
          </a:stretch>
        </p:blipFill>
        <p:spPr>
          <a:xfrm>
            <a:off x="7012937" y="4870291"/>
            <a:ext cx="886400" cy="888416"/>
          </a:xfrm>
          <a:custGeom>
            <a:avLst/>
            <a:gdLst>
              <a:gd name="connsiteX0" fmla="*/ 0 w 2589826"/>
              <a:gd name="connsiteY0" fmla="*/ 0 h 2055224"/>
              <a:gd name="connsiteX1" fmla="*/ 2589826 w 2589826"/>
              <a:gd name="connsiteY1" fmla="*/ 0 h 2055224"/>
              <a:gd name="connsiteX2" fmla="*/ 2589826 w 2589826"/>
              <a:gd name="connsiteY2" fmla="*/ 2055224 h 2055224"/>
              <a:gd name="connsiteX3" fmla="*/ 0 w 2589826"/>
              <a:gd name="connsiteY3" fmla="*/ 2055224 h 20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826" h="2055224">
                <a:moveTo>
                  <a:pt x="0" y="0"/>
                </a:moveTo>
                <a:lnTo>
                  <a:pt x="2589826" y="0"/>
                </a:lnTo>
                <a:lnTo>
                  <a:pt x="2589826" y="2055224"/>
                </a:lnTo>
                <a:lnTo>
                  <a:pt x="0" y="2055224"/>
                </a:lnTo>
                <a:close/>
              </a:path>
            </a:pathLst>
          </a:custGeom>
        </p:spPr>
      </p:pic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6933659" y="4500959"/>
            <a:ext cx="2829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Цифровое расширение</a:t>
            </a:r>
            <a:endParaRPr lang="en-US" alt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8056573" y="4920068"/>
            <a:ext cx="3846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altLang="ru-RU" sz="1200" b="1" dirty="0">
                <a:solidFill>
                  <a:srgbClr val="0073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Документы. Изображение. Видео. Аудио</a:t>
            </a: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Ссылки </a:t>
            </a:r>
            <a:r>
              <a:rPr lang="ru-RU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изображения, иллюстрирующие места, события, дополняющие </a:t>
            </a: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задания</a:t>
            </a:r>
            <a:endParaRPr lang="en-US" alt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 к </a:t>
            </a:r>
            <a:r>
              <a:rPr lang="ru-RU" altLang="ru-RU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аудиофрагментам</a:t>
            </a:r>
            <a:endParaRPr lang="en-US" alt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Учебн</a:t>
            </a:r>
            <a:r>
              <a:rPr lang="ru-RU" b="1" dirty="0" err="1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ые</a:t>
            </a: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пособия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с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дополненной реальностью (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AR)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186182" y="2852936"/>
            <a:ext cx="11819633" cy="336037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9050910" y="20245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610323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1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3" name="Freeform 41"/>
          <p:cNvSpPr>
            <a:spLocks/>
          </p:cNvSpPr>
          <p:nvPr/>
        </p:nvSpPr>
        <p:spPr bwMode="auto">
          <a:xfrm>
            <a:off x="9471322" y="1819702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9501352" y="538285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8" name="Freeform 46"/>
          <p:cNvSpPr>
            <a:spLocks noEditPoints="1"/>
          </p:cNvSpPr>
          <p:nvPr/>
        </p:nvSpPr>
        <p:spPr bwMode="auto">
          <a:xfrm>
            <a:off x="2195162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8" y="524545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5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5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8" y="532048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1909444" y="5023146"/>
            <a:ext cx="8459420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бизнес-центр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«Новослободский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линия: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lang="ru-RU" sz="1200" spc="-4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6" name="Рисунок 2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" y="4735857"/>
            <a:ext cx="1477452" cy="14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Прямоугольник 377"/>
          <p:cNvSpPr/>
          <p:nvPr/>
        </p:nvSpPr>
        <p:spPr>
          <a:xfrm>
            <a:off x="7150032" y="3073798"/>
            <a:ext cx="4882154" cy="270532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6" name="Прямоугольник 375"/>
          <p:cNvSpPr/>
          <p:nvPr/>
        </p:nvSpPr>
        <p:spPr>
          <a:xfrm>
            <a:off x="240697" y="3065405"/>
            <a:ext cx="6555519" cy="263798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3" name="Прямоугольник 372"/>
          <p:cNvSpPr/>
          <p:nvPr/>
        </p:nvSpPr>
        <p:spPr>
          <a:xfrm>
            <a:off x="7006646" y="1902510"/>
            <a:ext cx="4879031" cy="477484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4" name="TextBox 373"/>
          <p:cNvSpPr txBox="1"/>
          <p:nvPr/>
        </p:nvSpPr>
        <p:spPr>
          <a:xfrm>
            <a:off x="8096997" y="2009459"/>
            <a:ext cx="2507793" cy="369332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lvl="6"/>
            <a:r>
              <a:rPr lang="ru-RU" b="1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НОРМАТИВНЫЕ ДОКУМЕНТЫ</a:t>
            </a:r>
            <a:endParaRPr lang="ru-RU" b="1" spc="-4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1" name="Прямоугольник 370"/>
          <p:cNvSpPr/>
          <p:nvPr/>
        </p:nvSpPr>
        <p:spPr>
          <a:xfrm>
            <a:off x="524995" y="1928862"/>
            <a:ext cx="6475103" cy="477484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45455"/>
              </p:ext>
            </p:extLst>
          </p:nvPr>
        </p:nvGraphicFramePr>
        <p:xfrm>
          <a:off x="295718" y="3052917"/>
          <a:ext cx="6555519" cy="30171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555519">
                  <a:extLst>
                    <a:ext uri="{9D8B030D-6E8A-4147-A177-3AD203B41FA5}">
                      <a16:colId xmlns:a16="http://schemas.microsoft.com/office/drawing/2014/main" val="4015112189"/>
                    </a:ext>
                  </a:extLst>
                </a:gridCol>
              </a:tblGrid>
              <a:tr h="14895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Вхождение Российской Федерации в число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десяти ведущих стран мира по качеству общего образования.</a:t>
                      </a:r>
                      <a:endParaRPr lang="ru-RU" sz="16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252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86250"/>
                  </a:ext>
                </a:extLst>
              </a:tr>
              <a:tr h="7637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Проведение в субъектах Российской Федерации оценки качества общего образования на основе практики международных исследований.</a:t>
                      </a:r>
                      <a:endParaRPr lang="ru-RU" sz="16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252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598039"/>
                  </a:ext>
                </a:extLst>
              </a:tr>
              <a:tr h="7637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252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111912"/>
                  </a:ext>
                </a:extLst>
              </a:tr>
            </a:tbl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73319" y="352674"/>
            <a:ext cx="10029387" cy="38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3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Национальные цели </a:t>
            </a: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развития системы образования РФ </a:t>
            </a:r>
            <a:r>
              <a:rPr lang="ru-RU" sz="2133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2020–2030 </a:t>
            </a: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гг.</a:t>
            </a:r>
            <a:endParaRPr kumimoji="0" lang="ru-RU" sz="2133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47107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15" y="1569485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344" name="Группа 47343"/>
          <p:cNvGrpSpPr/>
          <p:nvPr/>
        </p:nvGrpSpPr>
        <p:grpSpPr>
          <a:xfrm>
            <a:off x="96040" y="1243830"/>
            <a:ext cx="3048518" cy="1189205"/>
            <a:chOff x="244475" y="989013"/>
            <a:chExt cx="2955925" cy="9398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475" y="989013"/>
              <a:ext cx="2933700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1387475" y="989013"/>
              <a:ext cx="1216025" cy="939799"/>
              <a:chOff x="874" y="623"/>
              <a:chExt cx="766" cy="592"/>
            </a:xfrm>
          </p:grpSpPr>
          <p:sp>
            <p:nvSpPr>
              <p:cNvPr id="47144" name="Freeform 8"/>
              <p:cNvSpPr>
                <a:spLocks/>
              </p:cNvSpPr>
              <p:nvPr/>
            </p:nvSpPr>
            <p:spPr bwMode="auto">
              <a:xfrm>
                <a:off x="1282" y="880"/>
                <a:ext cx="70" cy="208"/>
              </a:xfrm>
              <a:custGeom>
                <a:avLst/>
                <a:gdLst>
                  <a:gd name="T0" fmla="*/ 360 w 360"/>
                  <a:gd name="T1" fmla="*/ 25 h 1070"/>
                  <a:gd name="T2" fmla="*/ 360 w 360"/>
                  <a:gd name="T3" fmla="*/ 1070 h 1070"/>
                  <a:gd name="T4" fmla="*/ 312 w 360"/>
                  <a:gd name="T5" fmla="*/ 1065 h 1070"/>
                  <a:gd name="T6" fmla="*/ 312 w 360"/>
                  <a:gd name="T7" fmla="*/ 1065 h 1070"/>
                  <a:gd name="T8" fmla="*/ 128 w 360"/>
                  <a:gd name="T9" fmla="*/ 1065 h 1070"/>
                  <a:gd name="T10" fmla="*/ 0 w 360"/>
                  <a:gd name="T11" fmla="*/ 1065 h 1070"/>
                  <a:gd name="T12" fmla="*/ 0 w 360"/>
                  <a:gd name="T13" fmla="*/ 25 h 1070"/>
                  <a:gd name="T14" fmla="*/ 24 w 360"/>
                  <a:gd name="T15" fmla="*/ 0 h 1070"/>
                  <a:gd name="T16" fmla="*/ 335 w 360"/>
                  <a:gd name="T17" fmla="*/ 0 h 1070"/>
                  <a:gd name="T18" fmla="*/ 360 w 360"/>
                  <a:gd name="T19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0" h="1070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44" y="1066"/>
                      <a:pt x="328" y="1065"/>
                      <a:pt x="312" y="1065"/>
                    </a:cubicBezTo>
                    <a:lnTo>
                      <a:pt x="312" y="1065"/>
                    </a:lnTo>
                    <a:lnTo>
                      <a:pt x="128" y="1065"/>
                    </a:lnTo>
                    <a:lnTo>
                      <a:pt x="0" y="1065"/>
                    </a:ln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9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5" name="Freeform 9"/>
              <p:cNvSpPr>
                <a:spLocks/>
              </p:cNvSpPr>
              <p:nvPr/>
            </p:nvSpPr>
            <p:spPr bwMode="auto">
              <a:xfrm>
                <a:off x="1352" y="880"/>
                <a:ext cx="69" cy="240"/>
              </a:xfrm>
              <a:custGeom>
                <a:avLst/>
                <a:gdLst>
                  <a:gd name="T0" fmla="*/ 360 w 360"/>
                  <a:gd name="T1" fmla="*/ 25 h 1235"/>
                  <a:gd name="T2" fmla="*/ 360 w 360"/>
                  <a:gd name="T3" fmla="*/ 1070 h 1235"/>
                  <a:gd name="T4" fmla="*/ 248 w 360"/>
                  <a:gd name="T5" fmla="*/ 1132 h 1235"/>
                  <a:gd name="T6" fmla="*/ 248 w 360"/>
                  <a:gd name="T7" fmla="*/ 1132 h 1235"/>
                  <a:gd name="T8" fmla="*/ 188 w 360"/>
                  <a:gd name="T9" fmla="*/ 1235 h 1235"/>
                  <a:gd name="T10" fmla="*/ 173 w 360"/>
                  <a:gd name="T11" fmla="*/ 1235 h 1235"/>
                  <a:gd name="T12" fmla="*/ 114 w 360"/>
                  <a:gd name="T13" fmla="*/ 1132 h 1235"/>
                  <a:gd name="T14" fmla="*/ 114 w 360"/>
                  <a:gd name="T15" fmla="*/ 1132 h 1235"/>
                  <a:gd name="T16" fmla="*/ 0 w 360"/>
                  <a:gd name="T17" fmla="*/ 1070 h 1235"/>
                  <a:gd name="T18" fmla="*/ 0 w 360"/>
                  <a:gd name="T19" fmla="*/ 25 h 1235"/>
                  <a:gd name="T20" fmla="*/ 24 w 360"/>
                  <a:gd name="T21" fmla="*/ 0 h 1235"/>
                  <a:gd name="T22" fmla="*/ 335 w 360"/>
                  <a:gd name="T23" fmla="*/ 0 h 1235"/>
                  <a:gd name="T24" fmla="*/ 360 w 360"/>
                  <a:gd name="T25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235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16" y="1080"/>
                      <a:pt x="278" y="1101"/>
                      <a:pt x="248" y="1132"/>
                    </a:cubicBezTo>
                    <a:lnTo>
                      <a:pt x="248" y="1132"/>
                    </a:lnTo>
                    <a:cubicBezTo>
                      <a:pt x="220" y="1160"/>
                      <a:pt x="199" y="1195"/>
                      <a:pt x="188" y="1235"/>
                    </a:cubicBezTo>
                    <a:lnTo>
                      <a:pt x="173" y="1235"/>
                    </a:lnTo>
                    <a:cubicBezTo>
                      <a:pt x="163" y="1195"/>
                      <a:pt x="142" y="1160"/>
                      <a:pt x="114" y="1132"/>
                    </a:cubicBezTo>
                    <a:lnTo>
                      <a:pt x="114" y="1132"/>
                    </a:lnTo>
                    <a:cubicBezTo>
                      <a:pt x="83" y="1101"/>
                      <a:pt x="44" y="1079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6" name="Freeform 10"/>
              <p:cNvSpPr>
                <a:spLocks/>
              </p:cNvSpPr>
              <p:nvPr/>
            </p:nvSpPr>
            <p:spPr bwMode="auto">
              <a:xfrm>
                <a:off x="1421" y="880"/>
                <a:ext cx="70" cy="208"/>
              </a:xfrm>
              <a:custGeom>
                <a:avLst/>
                <a:gdLst>
                  <a:gd name="T0" fmla="*/ 359 w 359"/>
                  <a:gd name="T1" fmla="*/ 25 h 1070"/>
                  <a:gd name="T2" fmla="*/ 359 w 359"/>
                  <a:gd name="T3" fmla="*/ 1065 h 1070"/>
                  <a:gd name="T4" fmla="*/ 49 w 359"/>
                  <a:gd name="T5" fmla="*/ 1065 h 1070"/>
                  <a:gd name="T6" fmla="*/ 49 w 359"/>
                  <a:gd name="T7" fmla="*/ 1065 h 1070"/>
                  <a:gd name="T8" fmla="*/ 0 w 359"/>
                  <a:gd name="T9" fmla="*/ 1070 h 1070"/>
                  <a:gd name="T10" fmla="*/ 0 w 359"/>
                  <a:gd name="T11" fmla="*/ 25 h 1070"/>
                  <a:gd name="T12" fmla="*/ 24 w 359"/>
                  <a:gd name="T13" fmla="*/ 0 h 1070"/>
                  <a:gd name="T14" fmla="*/ 335 w 359"/>
                  <a:gd name="T15" fmla="*/ 0 h 1070"/>
                  <a:gd name="T16" fmla="*/ 359 w 359"/>
                  <a:gd name="T17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070">
                    <a:moveTo>
                      <a:pt x="359" y="25"/>
                    </a:moveTo>
                    <a:lnTo>
                      <a:pt x="359" y="1065"/>
                    </a:lnTo>
                    <a:lnTo>
                      <a:pt x="49" y="1065"/>
                    </a:lnTo>
                    <a:lnTo>
                      <a:pt x="49" y="1065"/>
                    </a:lnTo>
                    <a:cubicBezTo>
                      <a:pt x="32" y="1065"/>
                      <a:pt x="16" y="1067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59" y="12"/>
                      <a:pt x="359" y="25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7" name="Freeform 11"/>
              <p:cNvSpPr>
                <a:spLocks/>
              </p:cNvSpPr>
              <p:nvPr/>
            </p:nvSpPr>
            <p:spPr bwMode="auto">
              <a:xfrm>
                <a:off x="1317" y="880"/>
                <a:ext cx="35" cy="208"/>
              </a:xfrm>
              <a:custGeom>
                <a:avLst/>
                <a:gdLst>
                  <a:gd name="T0" fmla="*/ 180 w 180"/>
                  <a:gd name="T1" fmla="*/ 25 h 1070"/>
                  <a:gd name="T2" fmla="*/ 180 w 180"/>
                  <a:gd name="T3" fmla="*/ 1070 h 1070"/>
                  <a:gd name="T4" fmla="*/ 132 w 180"/>
                  <a:gd name="T5" fmla="*/ 1065 h 1070"/>
                  <a:gd name="T6" fmla="*/ 132 w 180"/>
                  <a:gd name="T7" fmla="*/ 1065 h 1070"/>
                  <a:gd name="T8" fmla="*/ 0 w 180"/>
                  <a:gd name="T9" fmla="*/ 1065 h 1070"/>
                  <a:gd name="T10" fmla="*/ 0 w 180"/>
                  <a:gd name="T11" fmla="*/ 0 h 1070"/>
                  <a:gd name="T12" fmla="*/ 155 w 180"/>
                  <a:gd name="T13" fmla="*/ 0 h 1070"/>
                  <a:gd name="T14" fmla="*/ 180 w 180"/>
                  <a:gd name="T15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1070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64" y="1066"/>
                      <a:pt x="148" y="1065"/>
                      <a:pt x="132" y="1065"/>
                    </a:cubicBezTo>
                    <a:lnTo>
                      <a:pt x="132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8" name="Freeform 12"/>
              <p:cNvSpPr>
                <a:spLocks/>
              </p:cNvSpPr>
              <p:nvPr/>
            </p:nvSpPr>
            <p:spPr bwMode="auto">
              <a:xfrm>
                <a:off x="1387" y="880"/>
                <a:ext cx="34" cy="240"/>
              </a:xfrm>
              <a:custGeom>
                <a:avLst/>
                <a:gdLst>
                  <a:gd name="T0" fmla="*/ 180 w 180"/>
                  <a:gd name="T1" fmla="*/ 25 h 1235"/>
                  <a:gd name="T2" fmla="*/ 180 w 180"/>
                  <a:gd name="T3" fmla="*/ 1070 h 1235"/>
                  <a:gd name="T4" fmla="*/ 68 w 180"/>
                  <a:gd name="T5" fmla="*/ 1132 h 1235"/>
                  <a:gd name="T6" fmla="*/ 68 w 180"/>
                  <a:gd name="T7" fmla="*/ 1132 h 1235"/>
                  <a:gd name="T8" fmla="*/ 8 w 180"/>
                  <a:gd name="T9" fmla="*/ 1235 h 1235"/>
                  <a:gd name="T10" fmla="*/ 0 w 180"/>
                  <a:gd name="T11" fmla="*/ 1235 h 1235"/>
                  <a:gd name="T12" fmla="*/ 0 w 180"/>
                  <a:gd name="T13" fmla="*/ 0 h 1235"/>
                  <a:gd name="T14" fmla="*/ 155 w 180"/>
                  <a:gd name="T15" fmla="*/ 0 h 1235"/>
                  <a:gd name="T16" fmla="*/ 180 w 180"/>
                  <a:gd name="T17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235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36" y="1080"/>
                      <a:pt x="98" y="1101"/>
                      <a:pt x="68" y="1132"/>
                    </a:cubicBezTo>
                    <a:lnTo>
                      <a:pt x="68" y="1132"/>
                    </a:lnTo>
                    <a:cubicBezTo>
                      <a:pt x="40" y="1160"/>
                      <a:pt x="19" y="1195"/>
                      <a:pt x="8" y="1235"/>
                    </a:cubicBezTo>
                    <a:lnTo>
                      <a:pt x="0" y="123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8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9" name="Freeform 13"/>
              <p:cNvSpPr>
                <a:spLocks/>
              </p:cNvSpPr>
              <p:nvPr/>
            </p:nvSpPr>
            <p:spPr bwMode="auto">
              <a:xfrm>
                <a:off x="1456" y="880"/>
                <a:ext cx="35" cy="207"/>
              </a:xfrm>
              <a:custGeom>
                <a:avLst/>
                <a:gdLst>
                  <a:gd name="T0" fmla="*/ 180 w 180"/>
                  <a:gd name="T1" fmla="*/ 25 h 1065"/>
                  <a:gd name="T2" fmla="*/ 180 w 180"/>
                  <a:gd name="T3" fmla="*/ 1065 h 1065"/>
                  <a:gd name="T4" fmla="*/ 0 w 180"/>
                  <a:gd name="T5" fmla="*/ 1065 h 1065"/>
                  <a:gd name="T6" fmla="*/ 0 w 180"/>
                  <a:gd name="T7" fmla="*/ 0 h 1065"/>
                  <a:gd name="T8" fmla="*/ 156 w 180"/>
                  <a:gd name="T9" fmla="*/ 0 h 1065"/>
                  <a:gd name="T10" fmla="*/ 180 w 180"/>
                  <a:gd name="T11" fmla="*/ 2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65">
                    <a:moveTo>
                      <a:pt x="180" y="25"/>
                    </a:moveTo>
                    <a:lnTo>
                      <a:pt x="180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6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0" name="Rectangle 14"/>
              <p:cNvSpPr>
                <a:spLocks noChangeArrowheads="1"/>
              </p:cNvSpPr>
              <p:nvPr/>
            </p:nvSpPr>
            <p:spPr bwMode="auto">
              <a:xfrm>
                <a:off x="128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1" name="Rectangle 15"/>
              <p:cNvSpPr>
                <a:spLocks noChangeArrowheads="1"/>
              </p:cNvSpPr>
              <p:nvPr/>
            </p:nvSpPr>
            <p:spPr bwMode="auto">
              <a:xfrm>
                <a:off x="128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Rectangle 16"/>
              <p:cNvSpPr>
                <a:spLocks noChangeArrowheads="1"/>
              </p:cNvSpPr>
              <p:nvPr/>
            </p:nvSpPr>
            <p:spPr bwMode="auto">
              <a:xfrm>
                <a:off x="135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Rectangle 17"/>
              <p:cNvSpPr>
                <a:spLocks noChangeArrowheads="1"/>
              </p:cNvSpPr>
              <p:nvPr/>
            </p:nvSpPr>
            <p:spPr bwMode="auto">
              <a:xfrm>
                <a:off x="135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Rectangle 18"/>
              <p:cNvSpPr>
                <a:spLocks noChangeArrowheads="1"/>
              </p:cNvSpPr>
              <p:nvPr/>
            </p:nvSpPr>
            <p:spPr bwMode="auto">
              <a:xfrm>
                <a:off x="142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Rectangle 19"/>
              <p:cNvSpPr>
                <a:spLocks noChangeArrowheads="1"/>
              </p:cNvSpPr>
              <p:nvPr/>
            </p:nvSpPr>
            <p:spPr bwMode="auto">
              <a:xfrm>
                <a:off x="142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Rectangle 20"/>
              <p:cNvSpPr>
                <a:spLocks noChangeArrowheads="1"/>
              </p:cNvSpPr>
              <p:nvPr/>
            </p:nvSpPr>
            <p:spPr bwMode="auto">
              <a:xfrm>
                <a:off x="131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Rectangle 21"/>
              <p:cNvSpPr>
                <a:spLocks noChangeArrowheads="1"/>
              </p:cNvSpPr>
              <p:nvPr/>
            </p:nvSpPr>
            <p:spPr bwMode="auto">
              <a:xfrm>
                <a:off x="131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Rectangle 22"/>
              <p:cNvSpPr>
                <a:spLocks noChangeArrowheads="1"/>
              </p:cNvSpPr>
              <p:nvPr/>
            </p:nvSpPr>
            <p:spPr bwMode="auto">
              <a:xfrm>
                <a:off x="138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9" name="Rectangle 23"/>
              <p:cNvSpPr>
                <a:spLocks noChangeArrowheads="1"/>
              </p:cNvSpPr>
              <p:nvPr/>
            </p:nvSpPr>
            <p:spPr bwMode="auto">
              <a:xfrm>
                <a:off x="138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0" name="Rectangle 24"/>
              <p:cNvSpPr>
                <a:spLocks noChangeArrowheads="1"/>
              </p:cNvSpPr>
              <p:nvPr/>
            </p:nvSpPr>
            <p:spPr bwMode="auto">
              <a:xfrm>
                <a:off x="1456" y="913"/>
                <a:ext cx="31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1" name="Rectangle 25"/>
              <p:cNvSpPr>
                <a:spLocks noChangeArrowheads="1"/>
              </p:cNvSpPr>
              <p:nvPr/>
            </p:nvSpPr>
            <p:spPr bwMode="auto">
              <a:xfrm>
                <a:off x="1456" y="903"/>
                <a:ext cx="31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2" name="Freeform 26"/>
              <p:cNvSpPr>
                <a:spLocks noEditPoints="1"/>
              </p:cNvSpPr>
              <p:nvPr/>
            </p:nvSpPr>
            <p:spPr bwMode="auto">
              <a:xfrm>
                <a:off x="1491" y="877"/>
                <a:ext cx="120" cy="337"/>
              </a:xfrm>
              <a:custGeom>
                <a:avLst/>
                <a:gdLst>
                  <a:gd name="T0" fmla="*/ 357 w 618"/>
                  <a:gd name="T1" fmla="*/ 22 h 1739"/>
                  <a:gd name="T2" fmla="*/ 524 w 618"/>
                  <a:gd name="T3" fmla="*/ 1080 h 1739"/>
                  <a:gd name="T4" fmla="*/ 160 w 618"/>
                  <a:gd name="T5" fmla="*/ 1080 h 1739"/>
                  <a:gd name="T6" fmla="*/ 2 w 618"/>
                  <a:gd name="T7" fmla="*/ 78 h 1739"/>
                  <a:gd name="T8" fmla="*/ 22 w 618"/>
                  <a:gd name="T9" fmla="*/ 50 h 1739"/>
                  <a:gd name="T10" fmla="*/ 329 w 618"/>
                  <a:gd name="T11" fmla="*/ 2 h 1739"/>
                  <a:gd name="T12" fmla="*/ 357 w 618"/>
                  <a:gd name="T13" fmla="*/ 22 h 1739"/>
                  <a:gd name="T14" fmla="*/ 568 w 618"/>
                  <a:gd name="T15" fmla="*/ 1358 h 1739"/>
                  <a:gd name="T16" fmla="*/ 615 w 618"/>
                  <a:gd name="T17" fmla="*/ 1661 h 1739"/>
                  <a:gd name="T18" fmla="*/ 595 w 618"/>
                  <a:gd name="T19" fmla="*/ 1689 h 1739"/>
                  <a:gd name="T20" fmla="*/ 288 w 618"/>
                  <a:gd name="T21" fmla="*/ 1737 h 1739"/>
                  <a:gd name="T22" fmla="*/ 260 w 618"/>
                  <a:gd name="T23" fmla="*/ 1717 h 1739"/>
                  <a:gd name="T24" fmla="*/ 204 w 618"/>
                  <a:gd name="T25" fmla="*/ 1358 h 1739"/>
                  <a:gd name="T26" fmla="*/ 568 w 618"/>
                  <a:gd name="T27" fmla="*/ 1358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8" h="1739">
                    <a:moveTo>
                      <a:pt x="357" y="22"/>
                    </a:moveTo>
                    <a:lnTo>
                      <a:pt x="524" y="1080"/>
                    </a:lnTo>
                    <a:lnTo>
                      <a:pt x="160" y="1080"/>
                    </a:lnTo>
                    <a:lnTo>
                      <a:pt x="2" y="78"/>
                    </a:lnTo>
                    <a:cubicBezTo>
                      <a:pt x="0" y="65"/>
                      <a:pt x="9" y="52"/>
                      <a:pt x="22" y="50"/>
                    </a:cubicBezTo>
                    <a:lnTo>
                      <a:pt x="329" y="2"/>
                    </a:lnTo>
                    <a:cubicBezTo>
                      <a:pt x="343" y="0"/>
                      <a:pt x="355" y="9"/>
                      <a:pt x="357" y="22"/>
                    </a:cubicBezTo>
                    <a:close/>
                    <a:moveTo>
                      <a:pt x="568" y="1358"/>
                    </a:moveTo>
                    <a:lnTo>
                      <a:pt x="615" y="1661"/>
                    </a:lnTo>
                    <a:cubicBezTo>
                      <a:pt x="618" y="1674"/>
                      <a:pt x="608" y="1687"/>
                      <a:pt x="595" y="1689"/>
                    </a:cubicBezTo>
                    <a:lnTo>
                      <a:pt x="288" y="1737"/>
                    </a:lnTo>
                    <a:cubicBezTo>
                      <a:pt x="275" y="1739"/>
                      <a:pt x="262" y="1730"/>
                      <a:pt x="260" y="1717"/>
                    </a:cubicBezTo>
                    <a:lnTo>
                      <a:pt x="204" y="1358"/>
                    </a:lnTo>
                    <a:lnTo>
                      <a:pt x="568" y="135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3" name="Freeform 27"/>
              <p:cNvSpPr>
                <a:spLocks noEditPoints="1"/>
              </p:cNvSpPr>
              <p:nvPr/>
            </p:nvSpPr>
            <p:spPr bwMode="auto">
              <a:xfrm>
                <a:off x="1525" y="877"/>
                <a:ext cx="86" cy="332"/>
              </a:xfrm>
              <a:custGeom>
                <a:avLst/>
                <a:gdLst>
                  <a:gd name="T0" fmla="*/ 181 w 442"/>
                  <a:gd name="T1" fmla="*/ 22 h 1713"/>
                  <a:gd name="T2" fmla="*/ 348 w 442"/>
                  <a:gd name="T3" fmla="*/ 1080 h 1713"/>
                  <a:gd name="T4" fmla="*/ 166 w 442"/>
                  <a:gd name="T5" fmla="*/ 1080 h 1713"/>
                  <a:gd name="T6" fmla="*/ 0 w 442"/>
                  <a:gd name="T7" fmla="*/ 26 h 1713"/>
                  <a:gd name="T8" fmla="*/ 153 w 442"/>
                  <a:gd name="T9" fmla="*/ 2 h 1713"/>
                  <a:gd name="T10" fmla="*/ 181 w 442"/>
                  <a:gd name="T11" fmla="*/ 22 h 1713"/>
                  <a:gd name="T12" fmla="*/ 392 w 442"/>
                  <a:gd name="T13" fmla="*/ 1358 h 1713"/>
                  <a:gd name="T14" fmla="*/ 439 w 442"/>
                  <a:gd name="T15" fmla="*/ 1661 h 1713"/>
                  <a:gd name="T16" fmla="*/ 419 w 442"/>
                  <a:gd name="T17" fmla="*/ 1689 h 1713"/>
                  <a:gd name="T18" fmla="*/ 266 w 442"/>
                  <a:gd name="T19" fmla="*/ 1713 h 1713"/>
                  <a:gd name="T20" fmla="*/ 210 w 442"/>
                  <a:gd name="T21" fmla="*/ 1358 h 1713"/>
                  <a:gd name="T22" fmla="*/ 392 w 442"/>
                  <a:gd name="T23" fmla="*/ 1358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713">
                    <a:moveTo>
                      <a:pt x="181" y="22"/>
                    </a:moveTo>
                    <a:lnTo>
                      <a:pt x="348" y="1080"/>
                    </a:lnTo>
                    <a:lnTo>
                      <a:pt x="166" y="1080"/>
                    </a:lnTo>
                    <a:lnTo>
                      <a:pt x="0" y="26"/>
                    </a:lnTo>
                    <a:lnTo>
                      <a:pt x="153" y="2"/>
                    </a:lnTo>
                    <a:cubicBezTo>
                      <a:pt x="167" y="0"/>
                      <a:pt x="179" y="9"/>
                      <a:pt x="181" y="22"/>
                    </a:cubicBezTo>
                    <a:close/>
                    <a:moveTo>
                      <a:pt x="392" y="1358"/>
                    </a:moveTo>
                    <a:lnTo>
                      <a:pt x="439" y="1661"/>
                    </a:lnTo>
                    <a:cubicBezTo>
                      <a:pt x="442" y="1674"/>
                      <a:pt x="432" y="1687"/>
                      <a:pt x="419" y="1689"/>
                    </a:cubicBezTo>
                    <a:lnTo>
                      <a:pt x="266" y="1713"/>
                    </a:lnTo>
                    <a:lnTo>
                      <a:pt x="210" y="1358"/>
                    </a:lnTo>
                    <a:lnTo>
                      <a:pt x="392" y="1358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Freeform 28"/>
              <p:cNvSpPr>
                <a:spLocks/>
              </p:cNvSpPr>
              <p:nvPr/>
            </p:nvSpPr>
            <p:spPr bwMode="auto">
              <a:xfrm>
                <a:off x="1537" y="1150"/>
                <a:ext cx="65" cy="37"/>
              </a:xfrm>
              <a:custGeom>
                <a:avLst/>
                <a:gdLst>
                  <a:gd name="T0" fmla="*/ 312 w 334"/>
                  <a:gd name="T1" fmla="*/ 0 h 191"/>
                  <a:gd name="T2" fmla="*/ 334 w 334"/>
                  <a:gd name="T3" fmla="*/ 142 h 191"/>
                  <a:gd name="T4" fmla="*/ 22 w 334"/>
                  <a:gd name="T5" fmla="*/ 191 h 191"/>
                  <a:gd name="T6" fmla="*/ 0 w 334"/>
                  <a:gd name="T7" fmla="*/ 49 h 191"/>
                  <a:gd name="T8" fmla="*/ 312 w 3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91">
                    <a:moveTo>
                      <a:pt x="312" y="0"/>
                    </a:moveTo>
                    <a:lnTo>
                      <a:pt x="334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5" name="Freeform 29"/>
              <p:cNvSpPr>
                <a:spLocks/>
              </p:cNvSpPr>
              <p:nvPr/>
            </p:nvSpPr>
            <p:spPr bwMode="auto">
              <a:xfrm>
                <a:off x="1500" y="910"/>
                <a:ext cx="65" cy="37"/>
              </a:xfrm>
              <a:custGeom>
                <a:avLst/>
                <a:gdLst>
                  <a:gd name="T0" fmla="*/ 312 w 335"/>
                  <a:gd name="T1" fmla="*/ 0 h 191"/>
                  <a:gd name="T2" fmla="*/ 335 w 335"/>
                  <a:gd name="T3" fmla="*/ 142 h 191"/>
                  <a:gd name="T4" fmla="*/ 22 w 335"/>
                  <a:gd name="T5" fmla="*/ 191 h 191"/>
                  <a:gd name="T6" fmla="*/ 0 w 335"/>
                  <a:gd name="T7" fmla="*/ 49 h 191"/>
                  <a:gd name="T8" fmla="*/ 312 w 335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91">
                    <a:moveTo>
                      <a:pt x="312" y="0"/>
                    </a:moveTo>
                    <a:lnTo>
                      <a:pt x="335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6" name="Freeform 30"/>
              <p:cNvSpPr>
                <a:spLocks/>
              </p:cNvSpPr>
              <p:nvPr/>
            </p:nvSpPr>
            <p:spPr bwMode="auto">
              <a:xfrm>
                <a:off x="1536" y="1141"/>
                <a:ext cx="61" cy="15"/>
              </a:xfrm>
              <a:custGeom>
                <a:avLst/>
                <a:gdLst>
                  <a:gd name="T0" fmla="*/ 313 w 317"/>
                  <a:gd name="T1" fmla="*/ 0 h 78"/>
                  <a:gd name="T2" fmla="*/ 317 w 317"/>
                  <a:gd name="T3" fmla="*/ 29 h 78"/>
                  <a:gd name="T4" fmla="*/ 5 w 317"/>
                  <a:gd name="T5" fmla="*/ 78 h 78"/>
                  <a:gd name="T6" fmla="*/ 0 w 317"/>
                  <a:gd name="T7" fmla="*/ 44 h 78"/>
                  <a:gd name="T8" fmla="*/ 274 w 317"/>
                  <a:gd name="T9" fmla="*/ 0 h 78"/>
                  <a:gd name="T10" fmla="*/ 313 w 317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78">
                    <a:moveTo>
                      <a:pt x="313" y="0"/>
                    </a:moveTo>
                    <a:lnTo>
                      <a:pt x="317" y="29"/>
                    </a:lnTo>
                    <a:lnTo>
                      <a:pt x="5" y="78"/>
                    </a:lnTo>
                    <a:lnTo>
                      <a:pt x="0" y="44"/>
                    </a:lnTo>
                    <a:lnTo>
                      <a:pt x="274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7" name="Freeform 31"/>
              <p:cNvSpPr>
                <a:spLocks/>
              </p:cNvSpPr>
              <p:nvPr/>
            </p:nvSpPr>
            <p:spPr bwMode="auto">
              <a:xfrm>
                <a:off x="1498" y="900"/>
                <a:ext cx="62" cy="16"/>
              </a:xfrm>
              <a:custGeom>
                <a:avLst/>
                <a:gdLst>
                  <a:gd name="T0" fmla="*/ 312 w 317"/>
                  <a:gd name="T1" fmla="*/ 0 h 84"/>
                  <a:gd name="T2" fmla="*/ 317 w 317"/>
                  <a:gd name="T3" fmla="*/ 35 h 84"/>
                  <a:gd name="T4" fmla="*/ 5 w 317"/>
                  <a:gd name="T5" fmla="*/ 84 h 84"/>
                  <a:gd name="T6" fmla="*/ 0 w 317"/>
                  <a:gd name="T7" fmla="*/ 49 h 84"/>
                  <a:gd name="T8" fmla="*/ 312 w 31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84">
                    <a:moveTo>
                      <a:pt x="312" y="0"/>
                    </a:moveTo>
                    <a:lnTo>
                      <a:pt x="317" y="35"/>
                    </a:lnTo>
                    <a:lnTo>
                      <a:pt x="5" y="84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8" name="Freeform 32"/>
              <p:cNvSpPr>
                <a:spLocks/>
              </p:cNvSpPr>
              <p:nvPr/>
            </p:nvSpPr>
            <p:spPr bwMode="auto">
              <a:xfrm>
                <a:off x="1568" y="1150"/>
                <a:ext cx="34" cy="32"/>
              </a:xfrm>
              <a:custGeom>
                <a:avLst/>
                <a:gdLst>
                  <a:gd name="T0" fmla="*/ 156 w 178"/>
                  <a:gd name="T1" fmla="*/ 0 h 166"/>
                  <a:gd name="T2" fmla="*/ 178 w 178"/>
                  <a:gd name="T3" fmla="*/ 142 h 166"/>
                  <a:gd name="T4" fmla="*/ 22 w 178"/>
                  <a:gd name="T5" fmla="*/ 166 h 166"/>
                  <a:gd name="T6" fmla="*/ 0 w 178"/>
                  <a:gd name="T7" fmla="*/ 25 h 166"/>
                  <a:gd name="T8" fmla="*/ 156 w 178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66">
                    <a:moveTo>
                      <a:pt x="156" y="0"/>
                    </a:moveTo>
                    <a:lnTo>
                      <a:pt x="178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9" name="Freeform 33"/>
              <p:cNvSpPr>
                <a:spLocks/>
              </p:cNvSpPr>
              <p:nvPr/>
            </p:nvSpPr>
            <p:spPr bwMode="auto">
              <a:xfrm>
                <a:off x="1530" y="910"/>
                <a:ext cx="35" cy="32"/>
              </a:xfrm>
              <a:custGeom>
                <a:avLst/>
                <a:gdLst>
                  <a:gd name="T0" fmla="*/ 156 w 179"/>
                  <a:gd name="T1" fmla="*/ 0 h 166"/>
                  <a:gd name="T2" fmla="*/ 179 w 179"/>
                  <a:gd name="T3" fmla="*/ 142 h 166"/>
                  <a:gd name="T4" fmla="*/ 22 w 179"/>
                  <a:gd name="T5" fmla="*/ 166 h 166"/>
                  <a:gd name="T6" fmla="*/ 0 w 179"/>
                  <a:gd name="T7" fmla="*/ 25 h 166"/>
                  <a:gd name="T8" fmla="*/ 156 w 179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66">
                    <a:moveTo>
                      <a:pt x="156" y="0"/>
                    </a:moveTo>
                    <a:lnTo>
                      <a:pt x="179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0" name="Freeform 34"/>
              <p:cNvSpPr>
                <a:spLocks/>
              </p:cNvSpPr>
              <p:nvPr/>
            </p:nvSpPr>
            <p:spPr bwMode="auto">
              <a:xfrm>
                <a:off x="1566" y="1141"/>
                <a:ext cx="31" cy="10"/>
              </a:xfrm>
              <a:custGeom>
                <a:avLst/>
                <a:gdLst>
                  <a:gd name="T0" fmla="*/ 157 w 161"/>
                  <a:gd name="T1" fmla="*/ 0 h 53"/>
                  <a:gd name="T2" fmla="*/ 161 w 161"/>
                  <a:gd name="T3" fmla="*/ 29 h 53"/>
                  <a:gd name="T4" fmla="*/ 5 w 161"/>
                  <a:gd name="T5" fmla="*/ 53 h 53"/>
                  <a:gd name="T6" fmla="*/ 0 w 161"/>
                  <a:gd name="T7" fmla="*/ 19 h 53"/>
                  <a:gd name="T8" fmla="*/ 118 w 161"/>
                  <a:gd name="T9" fmla="*/ 0 h 53"/>
                  <a:gd name="T10" fmla="*/ 157 w 161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53">
                    <a:moveTo>
                      <a:pt x="157" y="0"/>
                    </a:moveTo>
                    <a:lnTo>
                      <a:pt x="161" y="29"/>
                    </a:lnTo>
                    <a:lnTo>
                      <a:pt x="5" y="53"/>
                    </a:lnTo>
                    <a:lnTo>
                      <a:pt x="0" y="19"/>
                    </a:lnTo>
                    <a:lnTo>
                      <a:pt x="118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Freeform 35"/>
              <p:cNvSpPr>
                <a:spLocks/>
              </p:cNvSpPr>
              <p:nvPr/>
            </p:nvSpPr>
            <p:spPr bwMode="auto">
              <a:xfrm>
                <a:off x="1528" y="900"/>
                <a:ext cx="32" cy="11"/>
              </a:xfrm>
              <a:custGeom>
                <a:avLst/>
                <a:gdLst>
                  <a:gd name="T0" fmla="*/ 156 w 161"/>
                  <a:gd name="T1" fmla="*/ 0 h 59"/>
                  <a:gd name="T2" fmla="*/ 161 w 161"/>
                  <a:gd name="T3" fmla="*/ 35 h 59"/>
                  <a:gd name="T4" fmla="*/ 5 w 161"/>
                  <a:gd name="T5" fmla="*/ 59 h 59"/>
                  <a:gd name="T6" fmla="*/ 0 w 161"/>
                  <a:gd name="T7" fmla="*/ 25 h 59"/>
                  <a:gd name="T8" fmla="*/ 156 w 1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59">
                    <a:moveTo>
                      <a:pt x="156" y="0"/>
                    </a:moveTo>
                    <a:lnTo>
                      <a:pt x="161" y="35"/>
                    </a:lnTo>
                    <a:lnTo>
                      <a:pt x="5" y="59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Freeform 36"/>
              <p:cNvSpPr>
                <a:spLocks/>
              </p:cNvSpPr>
              <p:nvPr/>
            </p:nvSpPr>
            <p:spPr bwMode="auto">
              <a:xfrm>
                <a:off x="989" y="631"/>
                <a:ext cx="107" cy="4"/>
              </a:xfrm>
              <a:custGeom>
                <a:avLst/>
                <a:gdLst>
                  <a:gd name="T0" fmla="*/ 552 w 552"/>
                  <a:gd name="T1" fmla="*/ 0 h 24"/>
                  <a:gd name="T2" fmla="*/ 0 w 552"/>
                  <a:gd name="T3" fmla="*/ 0 h 24"/>
                  <a:gd name="T4" fmla="*/ 9 w 552"/>
                  <a:gd name="T5" fmla="*/ 24 h 24"/>
                  <a:gd name="T6" fmla="*/ 552 w 552"/>
                  <a:gd name="T7" fmla="*/ 24 h 24"/>
                  <a:gd name="T8" fmla="*/ 552 w 5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">
                    <a:moveTo>
                      <a:pt x="552" y="0"/>
                    </a:moveTo>
                    <a:lnTo>
                      <a:pt x="0" y="0"/>
                    </a:lnTo>
                    <a:cubicBezTo>
                      <a:pt x="3" y="7"/>
                      <a:pt x="6" y="15"/>
                      <a:pt x="9" y="24"/>
                    </a:cubicBezTo>
                    <a:lnTo>
                      <a:pt x="552" y="2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Freeform 37"/>
              <p:cNvSpPr>
                <a:spLocks/>
              </p:cNvSpPr>
              <p:nvPr/>
            </p:nvSpPr>
            <p:spPr bwMode="auto">
              <a:xfrm>
                <a:off x="992" y="640"/>
                <a:ext cx="104" cy="4"/>
              </a:xfrm>
              <a:custGeom>
                <a:avLst/>
                <a:gdLst>
                  <a:gd name="T0" fmla="*/ 537 w 537"/>
                  <a:gd name="T1" fmla="*/ 0 h 23"/>
                  <a:gd name="T2" fmla="*/ 0 w 537"/>
                  <a:gd name="T3" fmla="*/ 0 h 23"/>
                  <a:gd name="T4" fmla="*/ 4 w 537"/>
                  <a:gd name="T5" fmla="*/ 23 h 23"/>
                  <a:gd name="T6" fmla="*/ 537 w 537"/>
                  <a:gd name="T7" fmla="*/ 23 h 23"/>
                  <a:gd name="T8" fmla="*/ 537 w 53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7" h="23">
                    <a:moveTo>
                      <a:pt x="537" y="0"/>
                    </a:moveTo>
                    <a:lnTo>
                      <a:pt x="0" y="0"/>
                    </a:lnTo>
                    <a:cubicBezTo>
                      <a:pt x="2" y="7"/>
                      <a:pt x="3" y="15"/>
                      <a:pt x="4" y="23"/>
                    </a:cubicBezTo>
                    <a:lnTo>
                      <a:pt x="537" y="23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Freeform 38"/>
              <p:cNvSpPr>
                <a:spLocks/>
              </p:cNvSpPr>
              <p:nvPr/>
            </p:nvSpPr>
            <p:spPr bwMode="auto">
              <a:xfrm>
                <a:off x="993" y="649"/>
                <a:ext cx="103" cy="4"/>
              </a:xfrm>
              <a:custGeom>
                <a:avLst/>
                <a:gdLst>
                  <a:gd name="T0" fmla="*/ 530 w 530"/>
                  <a:gd name="T1" fmla="*/ 0 h 23"/>
                  <a:gd name="T2" fmla="*/ 0 w 530"/>
                  <a:gd name="T3" fmla="*/ 0 h 23"/>
                  <a:gd name="T4" fmla="*/ 2 w 530"/>
                  <a:gd name="T5" fmla="*/ 23 h 23"/>
                  <a:gd name="T6" fmla="*/ 530 w 530"/>
                  <a:gd name="T7" fmla="*/ 23 h 23"/>
                  <a:gd name="T8" fmla="*/ 530 w 53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23">
                    <a:moveTo>
                      <a:pt x="530" y="0"/>
                    </a:moveTo>
                    <a:lnTo>
                      <a:pt x="0" y="0"/>
                    </a:lnTo>
                    <a:cubicBezTo>
                      <a:pt x="1" y="7"/>
                      <a:pt x="1" y="15"/>
                      <a:pt x="2" y="23"/>
                    </a:cubicBezTo>
                    <a:lnTo>
                      <a:pt x="530" y="23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Freeform 39"/>
              <p:cNvSpPr>
                <a:spLocks/>
              </p:cNvSpPr>
              <p:nvPr/>
            </p:nvSpPr>
            <p:spPr bwMode="auto">
              <a:xfrm>
                <a:off x="993" y="658"/>
                <a:ext cx="103" cy="5"/>
              </a:xfrm>
              <a:custGeom>
                <a:avLst/>
                <a:gdLst>
                  <a:gd name="T0" fmla="*/ 528 w 528"/>
                  <a:gd name="T1" fmla="*/ 0 h 24"/>
                  <a:gd name="T2" fmla="*/ 1 w 528"/>
                  <a:gd name="T3" fmla="*/ 0 h 24"/>
                  <a:gd name="T4" fmla="*/ 1 w 528"/>
                  <a:gd name="T5" fmla="*/ 8 h 24"/>
                  <a:gd name="T6" fmla="*/ 0 w 528"/>
                  <a:gd name="T7" fmla="*/ 24 h 24"/>
                  <a:gd name="T8" fmla="*/ 528 w 528"/>
                  <a:gd name="T9" fmla="*/ 24 h 24"/>
                  <a:gd name="T10" fmla="*/ 528 w 52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24">
                    <a:moveTo>
                      <a:pt x="528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8"/>
                    </a:cubicBezTo>
                    <a:cubicBezTo>
                      <a:pt x="1" y="13"/>
                      <a:pt x="1" y="19"/>
                      <a:pt x="0" y="24"/>
                    </a:cubicBezTo>
                    <a:lnTo>
                      <a:pt x="528" y="24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Freeform 40"/>
              <p:cNvSpPr>
                <a:spLocks/>
              </p:cNvSpPr>
              <p:nvPr/>
            </p:nvSpPr>
            <p:spPr bwMode="auto">
              <a:xfrm>
                <a:off x="993" y="667"/>
                <a:ext cx="103" cy="4"/>
              </a:xfrm>
              <a:custGeom>
                <a:avLst/>
                <a:gdLst>
                  <a:gd name="T0" fmla="*/ 531 w 531"/>
                  <a:gd name="T1" fmla="*/ 0 h 23"/>
                  <a:gd name="T2" fmla="*/ 2 w 531"/>
                  <a:gd name="T3" fmla="*/ 0 h 23"/>
                  <a:gd name="T4" fmla="*/ 0 w 531"/>
                  <a:gd name="T5" fmla="*/ 23 h 23"/>
                  <a:gd name="T6" fmla="*/ 531 w 531"/>
                  <a:gd name="T7" fmla="*/ 23 h 23"/>
                  <a:gd name="T8" fmla="*/ 531 w 53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1" h="23">
                    <a:moveTo>
                      <a:pt x="531" y="0"/>
                    </a:moveTo>
                    <a:lnTo>
                      <a:pt x="2" y="0"/>
                    </a:lnTo>
                    <a:cubicBezTo>
                      <a:pt x="2" y="8"/>
                      <a:pt x="1" y="16"/>
                      <a:pt x="0" y="23"/>
                    </a:cubicBezTo>
                    <a:lnTo>
                      <a:pt x="531" y="23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7" name="Freeform 41"/>
              <p:cNvSpPr>
                <a:spLocks/>
              </p:cNvSpPr>
              <p:nvPr/>
            </p:nvSpPr>
            <p:spPr bwMode="auto">
              <a:xfrm>
                <a:off x="991" y="676"/>
                <a:ext cx="105" cy="5"/>
              </a:xfrm>
              <a:custGeom>
                <a:avLst/>
                <a:gdLst>
                  <a:gd name="T0" fmla="*/ 539 w 539"/>
                  <a:gd name="T1" fmla="*/ 0 h 23"/>
                  <a:gd name="T2" fmla="*/ 5 w 539"/>
                  <a:gd name="T3" fmla="*/ 0 h 23"/>
                  <a:gd name="T4" fmla="*/ 0 w 539"/>
                  <a:gd name="T5" fmla="*/ 23 h 23"/>
                  <a:gd name="T6" fmla="*/ 539 w 539"/>
                  <a:gd name="T7" fmla="*/ 23 h 23"/>
                  <a:gd name="T8" fmla="*/ 539 w 53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23">
                    <a:moveTo>
                      <a:pt x="539" y="0"/>
                    </a:moveTo>
                    <a:lnTo>
                      <a:pt x="5" y="0"/>
                    </a:lnTo>
                    <a:cubicBezTo>
                      <a:pt x="4" y="8"/>
                      <a:pt x="2" y="16"/>
                      <a:pt x="0" y="23"/>
                    </a:cubicBezTo>
                    <a:lnTo>
                      <a:pt x="539" y="23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Freeform 42"/>
              <p:cNvSpPr>
                <a:spLocks/>
              </p:cNvSpPr>
              <p:nvPr/>
            </p:nvSpPr>
            <p:spPr bwMode="auto">
              <a:xfrm>
                <a:off x="991" y="635"/>
                <a:ext cx="105" cy="5"/>
              </a:xfrm>
              <a:custGeom>
                <a:avLst/>
                <a:gdLst>
                  <a:gd name="T0" fmla="*/ 543 w 543"/>
                  <a:gd name="T1" fmla="*/ 0 h 23"/>
                  <a:gd name="T2" fmla="*/ 0 w 543"/>
                  <a:gd name="T3" fmla="*/ 0 h 23"/>
                  <a:gd name="T4" fmla="*/ 6 w 543"/>
                  <a:gd name="T5" fmla="*/ 23 h 23"/>
                  <a:gd name="T6" fmla="*/ 543 w 543"/>
                  <a:gd name="T7" fmla="*/ 23 h 23"/>
                  <a:gd name="T8" fmla="*/ 543 w 54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" h="23">
                    <a:moveTo>
                      <a:pt x="543" y="0"/>
                    </a:moveTo>
                    <a:lnTo>
                      <a:pt x="0" y="0"/>
                    </a:lnTo>
                    <a:cubicBezTo>
                      <a:pt x="2" y="7"/>
                      <a:pt x="4" y="15"/>
                      <a:pt x="6" y="23"/>
                    </a:cubicBezTo>
                    <a:lnTo>
                      <a:pt x="543" y="23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Freeform 43"/>
              <p:cNvSpPr>
                <a:spLocks/>
              </p:cNvSpPr>
              <p:nvPr/>
            </p:nvSpPr>
            <p:spPr bwMode="auto">
              <a:xfrm>
                <a:off x="992" y="644"/>
                <a:ext cx="104" cy="5"/>
              </a:xfrm>
              <a:custGeom>
                <a:avLst/>
                <a:gdLst>
                  <a:gd name="T0" fmla="*/ 533 w 533"/>
                  <a:gd name="T1" fmla="*/ 0 h 24"/>
                  <a:gd name="T2" fmla="*/ 0 w 533"/>
                  <a:gd name="T3" fmla="*/ 0 h 24"/>
                  <a:gd name="T4" fmla="*/ 1 w 533"/>
                  <a:gd name="T5" fmla="*/ 7 h 24"/>
                  <a:gd name="T6" fmla="*/ 3 w 533"/>
                  <a:gd name="T7" fmla="*/ 24 h 24"/>
                  <a:gd name="T8" fmla="*/ 533 w 533"/>
                  <a:gd name="T9" fmla="*/ 24 h 24"/>
                  <a:gd name="T10" fmla="*/ 533 w 53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3" h="24">
                    <a:moveTo>
                      <a:pt x="533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1" y="7"/>
                    </a:cubicBezTo>
                    <a:cubicBezTo>
                      <a:pt x="2" y="12"/>
                      <a:pt x="3" y="18"/>
                      <a:pt x="3" y="24"/>
                    </a:cubicBezTo>
                    <a:lnTo>
                      <a:pt x="533" y="24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0" name="Freeform 44"/>
              <p:cNvSpPr>
                <a:spLocks/>
              </p:cNvSpPr>
              <p:nvPr/>
            </p:nvSpPr>
            <p:spPr bwMode="auto">
              <a:xfrm>
                <a:off x="993" y="653"/>
                <a:ext cx="103" cy="5"/>
              </a:xfrm>
              <a:custGeom>
                <a:avLst/>
                <a:gdLst>
                  <a:gd name="T0" fmla="*/ 528 w 528"/>
                  <a:gd name="T1" fmla="*/ 0 h 23"/>
                  <a:gd name="T2" fmla="*/ 0 w 528"/>
                  <a:gd name="T3" fmla="*/ 0 h 23"/>
                  <a:gd name="T4" fmla="*/ 1 w 528"/>
                  <a:gd name="T5" fmla="*/ 23 h 23"/>
                  <a:gd name="T6" fmla="*/ 528 w 528"/>
                  <a:gd name="T7" fmla="*/ 23 h 23"/>
                  <a:gd name="T8" fmla="*/ 528 w 52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3">
                    <a:moveTo>
                      <a:pt x="528" y="0"/>
                    </a:moveTo>
                    <a:lnTo>
                      <a:pt x="0" y="0"/>
                    </a:lnTo>
                    <a:cubicBezTo>
                      <a:pt x="0" y="8"/>
                      <a:pt x="0" y="16"/>
                      <a:pt x="1" y="23"/>
                    </a:cubicBezTo>
                    <a:lnTo>
                      <a:pt x="528" y="23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1" name="Freeform 45"/>
              <p:cNvSpPr>
                <a:spLocks/>
              </p:cNvSpPr>
              <p:nvPr/>
            </p:nvSpPr>
            <p:spPr bwMode="auto">
              <a:xfrm>
                <a:off x="993" y="663"/>
                <a:ext cx="103" cy="4"/>
              </a:xfrm>
              <a:custGeom>
                <a:avLst/>
                <a:gdLst>
                  <a:gd name="T0" fmla="*/ 529 w 529"/>
                  <a:gd name="T1" fmla="*/ 0 h 23"/>
                  <a:gd name="T2" fmla="*/ 1 w 529"/>
                  <a:gd name="T3" fmla="*/ 0 h 23"/>
                  <a:gd name="T4" fmla="*/ 0 w 529"/>
                  <a:gd name="T5" fmla="*/ 23 h 23"/>
                  <a:gd name="T6" fmla="*/ 529 w 529"/>
                  <a:gd name="T7" fmla="*/ 23 h 23"/>
                  <a:gd name="T8" fmla="*/ 529 w 52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23">
                    <a:moveTo>
                      <a:pt x="529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0" y="23"/>
                    </a:cubicBezTo>
                    <a:lnTo>
                      <a:pt x="529" y="23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2" name="Freeform 46"/>
              <p:cNvSpPr>
                <a:spLocks/>
              </p:cNvSpPr>
              <p:nvPr/>
            </p:nvSpPr>
            <p:spPr bwMode="auto">
              <a:xfrm>
                <a:off x="992" y="671"/>
                <a:ext cx="104" cy="5"/>
              </a:xfrm>
              <a:custGeom>
                <a:avLst/>
                <a:gdLst>
                  <a:gd name="T0" fmla="*/ 534 w 534"/>
                  <a:gd name="T1" fmla="*/ 0 h 24"/>
                  <a:gd name="T2" fmla="*/ 3 w 534"/>
                  <a:gd name="T3" fmla="*/ 0 h 24"/>
                  <a:gd name="T4" fmla="*/ 2 w 534"/>
                  <a:gd name="T5" fmla="*/ 10 h 24"/>
                  <a:gd name="T6" fmla="*/ 0 w 534"/>
                  <a:gd name="T7" fmla="*/ 24 h 24"/>
                  <a:gd name="T8" fmla="*/ 534 w 534"/>
                  <a:gd name="T9" fmla="*/ 24 h 24"/>
                  <a:gd name="T10" fmla="*/ 534 w 5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24">
                    <a:moveTo>
                      <a:pt x="534" y="0"/>
                    </a:moveTo>
                    <a:lnTo>
                      <a:pt x="3" y="0"/>
                    </a:lnTo>
                    <a:cubicBezTo>
                      <a:pt x="3" y="4"/>
                      <a:pt x="3" y="7"/>
                      <a:pt x="2" y="10"/>
                    </a:cubicBezTo>
                    <a:cubicBezTo>
                      <a:pt x="2" y="14"/>
                      <a:pt x="1" y="19"/>
                      <a:pt x="0" y="24"/>
                    </a:cubicBezTo>
                    <a:lnTo>
                      <a:pt x="534" y="24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3" name="Freeform 47"/>
              <p:cNvSpPr>
                <a:spLocks/>
              </p:cNvSpPr>
              <p:nvPr/>
            </p:nvSpPr>
            <p:spPr bwMode="auto">
              <a:xfrm>
                <a:off x="990" y="681"/>
                <a:ext cx="106" cy="4"/>
              </a:xfrm>
              <a:custGeom>
                <a:avLst/>
                <a:gdLst>
                  <a:gd name="T0" fmla="*/ 546 w 546"/>
                  <a:gd name="T1" fmla="*/ 0 h 24"/>
                  <a:gd name="T2" fmla="*/ 7 w 546"/>
                  <a:gd name="T3" fmla="*/ 0 h 24"/>
                  <a:gd name="T4" fmla="*/ 0 w 546"/>
                  <a:gd name="T5" fmla="*/ 24 h 24"/>
                  <a:gd name="T6" fmla="*/ 546 w 546"/>
                  <a:gd name="T7" fmla="*/ 24 h 24"/>
                  <a:gd name="T8" fmla="*/ 546 w 5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24">
                    <a:moveTo>
                      <a:pt x="546" y="0"/>
                    </a:moveTo>
                    <a:lnTo>
                      <a:pt x="7" y="0"/>
                    </a:lnTo>
                    <a:cubicBezTo>
                      <a:pt x="5" y="8"/>
                      <a:pt x="3" y="16"/>
                      <a:pt x="0" y="24"/>
                    </a:cubicBezTo>
                    <a:lnTo>
                      <a:pt x="546" y="24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4" name="Freeform 48"/>
              <p:cNvSpPr>
                <a:spLocks/>
              </p:cNvSpPr>
              <p:nvPr/>
            </p:nvSpPr>
            <p:spPr bwMode="auto">
              <a:xfrm>
                <a:off x="989" y="685"/>
                <a:ext cx="107" cy="3"/>
              </a:xfrm>
              <a:custGeom>
                <a:avLst/>
                <a:gdLst>
                  <a:gd name="T0" fmla="*/ 552 w 552"/>
                  <a:gd name="T1" fmla="*/ 0 h 15"/>
                  <a:gd name="T2" fmla="*/ 6 w 552"/>
                  <a:gd name="T3" fmla="*/ 0 h 15"/>
                  <a:gd name="T4" fmla="*/ 0 w 552"/>
                  <a:gd name="T5" fmla="*/ 15 h 15"/>
                  <a:gd name="T6" fmla="*/ 552 w 552"/>
                  <a:gd name="T7" fmla="*/ 15 h 15"/>
                  <a:gd name="T8" fmla="*/ 552 w 55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5">
                    <a:moveTo>
                      <a:pt x="552" y="0"/>
                    </a:moveTo>
                    <a:lnTo>
                      <a:pt x="6" y="0"/>
                    </a:lnTo>
                    <a:cubicBezTo>
                      <a:pt x="4" y="5"/>
                      <a:pt x="2" y="10"/>
                      <a:pt x="0" y="15"/>
                    </a:cubicBezTo>
                    <a:lnTo>
                      <a:pt x="552" y="15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5" name="Rectangle 49"/>
              <p:cNvSpPr>
                <a:spLocks noChangeArrowheads="1"/>
              </p:cNvSpPr>
              <p:nvPr/>
            </p:nvSpPr>
            <p:spPr bwMode="auto">
              <a:xfrm>
                <a:off x="1096" y="631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6" name="Rectangle 50"/>
              <p:cNvSpPr>
                <a:spLocks noChangeArrowheads="1"/>
              </p:cNvSpPr>
              <p:nvPr/>
            </p:nvSpPr>
            <p:spPr bwMode="auto">
              <a:xfrm>
                <a:off x="1096" y="640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7" name="Rectangle 51"/>
              <p:cNvSpPr>
                <a:spLocks noChangeArrowheads="1"/>
              </p:cNvSpPr>
              <p:nvPr/>
            </p:nvSpPr>
            <p:spPr bwMode="auto">
              <a:xfrm>
                <a:off x="1096" y="649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8" name="Rectangle 52"/>
              <p:cNvSpPr>
                <a:spLocks noChangeArrowheads="1"/>
              </p:cNvSpPr>
              <p:nvPr/>
            </p:nvSpPr>
            <p:spPr bwMode="auto">
              <a:xfrm>
                <a:off x="1096" y="658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9" name="Rectangle 53"/>
              <p:cNvSpPr>
                <a:spLocks noChangeArrowheads="1"/>
              </p:cNvSpPr>
              <p:nvPr/>
            </p:nvSpPr>
            <p:spPr bwMode="auto">
              <a:xfrm>
                <a:off x="1096" y="667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0" name="Rectangle 54"/>
              <p:cNvSpPr>
                <a:spLocks noChangeArrowheads="1"/>
              </p:cNvSpPr>
              <p:nvPr/>
            </p:nvSpPr>
            <p:spPr bwMode="auto">
              <a:xfrm>
                <a:off x="1096" y="676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1" name="Rectangle 55"/>
              <p:cNvSpPr>
                <a:spLocks noChangeArrowheads="1"/>
              </p:cNvSpPr>
              <p:nvPr/>
            </p:nvSpPr>
            <p:spPr bwMode="auto">
              <a:xfrm>
                <a:off x="1096" y="635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2" name="Rectangle 56"/>
              <p:cNvSpPr>
                <a:spLocks noChangeArrowheads="1"/>
              </p:cNvSpPr>
              <p:nvPr/>
            </p:nvSpPr>
            <p:spPr bwMode="auto">
              <a:xfrm>
                <a:off x="1096" y="644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3" name="Rectangle 57"/>
              <p:cNvSpPr>
                <a:spLocks noChangeArrowheads="1"/>
              </p:cNvSpPr>
              <p:nvPr/>
            </p:nvSpPr>
            <p:spPr bwMode="auto">
              <a:xfrm>
                <a:off x="1096" y="653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4" name="Rectangle 58"/>
              <p:cNvSpPr>
                <a:spLocks noChangeArrowheads="1"/>
              </p:cNvSpPr>
              <p:nvPr/>
            </p:nvSpPr>
            <p:spPr bwMode="auto">
              <a:xfrm>
                <a:off x="1096" y="663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5" name="Rectangle 59"/>
              <p:cNvSpPr>
                <a:spLocks noChangeArrowheads="1"/>
              </p:cNvSpPr>
              <p:nvPr/>
            </p:nvSpPr>
            <p:spPr bwMode="auto">
              <a:xfrm>
                <a:off x="1096" y="671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6" name="Rectangle 60"/>
              <p:cNvSpPr>
                <a:spLocks noChangeArrowheads="1"/>
              </p:cNvSpPr>
              <p:nvPr/>
            </p:nvSpPr>
            <p:spPr bwMode="auto">
              <a:xfrm>
                <a:off x="1096" y="681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7" name="Rectangle 61"/>
              <p:cNvSpPr>
                <a:spLocks noChangeArrowheads="1"/>
              </p:cNvSpPr>
              <p:nvPr/>
            </p:nvSpPr>
            <p:spPr bwMode="auto">
              <a:xfrm>
                <a:off x="1096" y="685"/>
                <a:ext cx="110" cy="3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8" name="Rectangle 62"/>
              <p:cNvSpPr>
                <a:spLocks noChangeArrowheads="1"/>
              </p:cNvSpPr>
              <p:nvPr/>
            </p:nvSpPr>
            <p:spPr bwMode="auto">
              <a:xfrm>
                <a:off x="923" y="705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9" name="Rectangle 63"/>
              <p:cNvSpPr>
                <a:spLocks noChangeArrowheads="1"/>
              </p:cNvSpPr>
              <p:nvPr/>
            </p:nvSpPr>
            <p:spPr bwMode="auto">
              <a:xfrm>
                <a:off x="923" y="711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0" name="Rectangle 64"/>
              <p:cNvSpPr>
                <a:spLocks noChangeArrowheads="1"/>
              </p:cNvSpPr>
              <p:nvPr/>
            </p:nvSpPr>
            <p:spPr bwMode="auto">
              <a:xfrm>
                <a:off x="923" y="717"/>
                <a:ext cx="139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1" name="Rectangle 65"/>
              <p:cNvSpPr>
                <a:spLocks noChangeArrowheads="1"/>
              </p:cNvSpPr>
              <p:nvPr/>
            </p:nvSpPr>
            <p:spPr bwMode="auto">
              <a:xfrm>
                <a:off x="923" y="724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2" name="Rectangle 66"/>
              <p:cNvSpPr>
                <a:spLocks noChangeArrowheads="1"/>
              </p:cNvSpPr>
              <p:nvPr/>
            </p:nvSpPr>
            <p:spPr bwMode="auto">
              <a:xfrm>
                <a:off x="923" y="730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3" name="Rectangle 67"/>
              <p:cNvSpPr>
                <a:spLocks noChangeArrowheads="1"/>
              </p:cNvSpPr>
              <p:nvPr/>
            </p:nvSpPr>
            <p:spPr bwMode="auto">
              <a:xfrm>
                <a:off x="923" y="736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4" name="Rectangle 68"/>
              <p:cNvSpPr>
                <a:spLocks noChangeArrowheads="1"/>
              </p:cNvSpPr>
              <p:nvPr/>
            </p:nvSpPr>
            <p:spPr bwMode="auto">
              <a:xfrm>
                <a:off x="923" y="708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5" name="Rectangle 69"/>
              <p:cNvSpPr>
                <a:spLocks noChangeArrowheads="1"/>
              </p:cNvSpPr>
              <p:nvPr/>
            </p:nvSpPr>
            <p:spPr bwMode="auto">
              <a:xfrm>
                <a:off x="923" y="714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6" name="Rectangle 70"/>
              <p:cNvSpPr>
                <a:spLocks noChangeArrowheads="1"/>
              </p:cNvSpPr>
              <p:nvPr/>
            </p:nvSpPr>
            <p:spPr bwMode="auto">
              <a:xfrm>
                <a:off x="923" y="721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7" name="Rectangle 71"/>
              <p:cNvSpPr>
                <a:spLocks noChangeArrowheads="1"/>
              </p:cNvSpPr>
              <p:nvPr/>
            </p:nvSpPr>
            <p:spPr bwMode="auto">
              <a:xfrm>
                <a:off x="923" y="727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8" name="Rectangle 72"/>
              <p:cNvSpPr>
                <a:spLocks noChangeArrowheads="1"/>
              </p:cNvSpPr>
              <p:nvPr/>
            </p:nvSpPr>
            <p:spPr bwMode="auto">
              <a:xfrm>
                <a:off x="923" y="733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9" name="Rectangle 73"/>
              <p:cNvSpPr>
                <a:spLocks noChangeArrowheads="1"/>
              </p:cNvSpPr>
              <p:nvPr/>
            </p:nvSpPr>
            <p:spPr bwMode="auto">
              <a:xfrm>
                <a:off x="923" y="739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0" name="Rectangle 74"/>
              <p:cNvSpPr>
                <a:spLocks noChangeArrowheads="1"/>
              </p:cNvSpPr>
              <p:nvPr/>
            </p:nvSpPr>
            <p:spPr bwMode="auto">
              <a:xfrm>
                <a:off x="923" y="742"/>
                <a:ext cx="139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1" name="Freeform 75"/>
              <p:cNvSpPr>
                <a:spLocks/>
              </p:cNvSpPr>
              <p:nvPr/>
            </p:nvSpPr>
            <p:spPr bwMode="auto">
              <a:xfrm>
                <a:off x="1062" y="705"/>
                <a:ext cx="139" cy="3"/>
              </a:xfrm>
              <a:custGeom>
                <a:avLst/>
                <a:gdLst>
                  <a:gd name="T0" fmla="*/ 0 w 715"/>
                  <a:gd name="T1" fmla="*/ 0 h 16"/>
                  <a:gd name="T2" fmla="*/ 715 w 715"/>
                  <a:gd name="T3" fmla="*/ 0 h 16"/>
                  <a:gd name="T4" fmla="*/ 710 w 715"/>
                  <a:gd name="T5" fmla="*/ 16 h 16"/>
                  <a:gd name="T6" fmla="*/ 0 w 715"/>
                  <a:gd name="T7" fmla="*/ 16 h 16"/>
                  <a:gd name="T8" fmla="*/ 0 w 7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6">
                    <a:moveTo>
                      <a:pt x="0" y="0"/>
                    </a:moveTo>
                    <a:lnTo>
                      <a:pt x="715" y="0"/>
                    </a:lnTo>
                    <a:cubicBezTo>
                      <a:pt x="713" y="5"/>
                      <a:pt x="712" y="11"/>
                      <a:pt x="710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2" name="Freeform 76"/>
              <p:cNvSpPr>
                <a:spLocks/>
              </p:cNvSpPr>
              <p:nvPr/>
            </p:nvSpPr>
            <p:spPr bwMode="auto">
              <a:xfrm>
                <a:off x="1062" y="711"/>
                <a:ext cx="138" cy="3"/>
              </a:xfrm>
              <a:custGeom>
                <a:avLst/>
                <a:gdLst>
                  <a:gd name="T0" fmla="*/ 0 w 707"/>
                  <a:gd name="T1" fmla="*/ 0 h 16"/>
                  <a:gd name="T2" fmla="*/ 707 w 707"/>
                  <a:gd name="T3" fmla="*/ 0 h 16"/>
                  <a:gd name="T4" fmla="*/ 704 w 707"/>
                  <a:gd name="T5" fmla="*/ 15 h 16"/>
                  <a:gd name="T6" fmla="*/ 704 w 707"/>
                  <a:gd name="T7" fmla="*/ 16 h 16"/>
                  <a:gd name="T8" fmla="*/ 0 w 707"/>
                  <a:gd name="T9" fmla="*/ 16 h 16"/>
                  <a:gd name="T10" fmla="*/ 0 w 70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6">
                    <a:moveTo>
                      <a:pt x="0" y="0"/>
                    </a:moveTo>
                    <a:lnTo>
                      <a:pt x="707" y="0"/>
                    </a:lnTo>
                    <a:cubicBezTo>
                      <a:pt x="706" y="5"/>
                      <a:pt x="705" y="10"/>
                      <a:pt x="704" y="15"/>
                    </a:cubicBezTo>
                    <a:lnTo>
                      <a:pt x="704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3" name="Freeform 77"/>
              <p:cNvSpPr>
                <a:spLocks/>
              </p:cNvSpPr>
              <p:nvPr/>
            </p:nvSpPr>
            <p:spPr bwMode="auto">
              <a:xfrm>
                <a:off x="1062" y="717"/>
                <a:ext cx="137" cy="4"/>
              </a:xfrm>
              <a:custGeom>
                <a:avLst/>
                <a:gdLst>
                  <a:gd name="T0" fmla="*/ 0 w 702"/>
                  <a:gd name="T1" fmla="*/ 0 h 16"/>
                  <a:gd name="T2" fmla="*/ 702 w 702"/>
                  <a:gd name="T3" fmla="*/ 0 h 16"/>
                  <a:gd name="T4" fmla="*/ 701 w 702"/>
                  <a:gd name="T5" fmla="*/ 16 h 16"/>
                  <a:gd name="T6" fmla="*/ 0 w 702"/>
                  <a:gd name="T7" fmla="*/ 16 h 16"/>
                  <a:gd name="T8" fmla="*/ 0 w 70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5"/>
                      <a:pt x="702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4" name="Freeform 78"/>
              <p:cNvSpPr>
                <a:spLocks/>
              </p:cNvSpPr>
              <p:nvPr/>
            </p:nvSpPr>
            <p:spPr bwMode="auto">
              <a:xfrm>
                <a:off x="1062" y="724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5 h 16"/>
                  <a:gd name="T6" fmla="*/ 701 w 701"/>
                  <a:gd name="T7" fmla="*/ 16 h 16"/>
                  <a:gd name="T8" fmla="*/ 0 w 701"/>
                  <a:gd name="T9" fmla="*/ 16 h 16"/>
                  <a:gd name="T10" fmla="*/ 0 w 70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lnTo>
                      <a:pt x="701" y="5"/>
                    </a:lnTo>
                    <a:cubicBezTo>
                      <a:pt x="701" y="9"/>
                      <a:pt x="701" y="12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5" name="Freeform 79"/>
              <p:cNvSpPr>
                <a:spLocks/>
              </p:cNvSpPr>
              <p:nvPr/>
            </p:nvSpPr>
            <p:spPr bwMode="auto">
              <a:xfrm>
                <a:off x="1062" y="730"/>
                <a:ext cx="137" cy="3"/>
              </a:xfrm>
              <a:custGeom>
                <a:avLst/>
                <a:gdLst>
                  <a:gd name="T0" fmla="*/ 0 w 703"/>
                  <a:gd name="T1" fmla="*/ 0 h 16"/>
                  <a:gd name="T2" fmla="*/ 702 w 703"/>
                  <a:gd name="T3" fmla="*/ 0 h 16"/>
                  <a:gd name="T4" fmla="*/ 703 w 703"/>
                  <a:gd name="T5" fmla="*/ 16 h 16"/>
                  <a:gd name="T6" fmla="*/ 0 w 703"/>
                  <a:gd name="T7" fmla="*/ 16 h 16"/>
                  <a:gd name="T8" fmla="*/ 0 w 70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6"/>
                      <a:pt x="702" y="11"/>
                      <a:pt x="703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6" name="Freeform 80"/>
              <p:cNvSpPr>
                <a:spLocks/>
              </p:cNvSpPr>
              <p:nvPr/>
            </p:nvSpPr>
            <p:spPr bwMode="auto">
              <a:xfrm>
                <a:off x="1062" y="736"/>
                <a:ext cx="138" cy="3"/>
              </a:xfrm>
              <a:custGeom>
                <a:avLst/>
                <a:gdLst>
                  <a:gd name="T0" fmla="*/ 0 w 708"/>
                  <a:gd name="T1" fmla="*/ 0 h 16"/>
                  <a:gd name="T2" fmla="*/ 705 w 708"/>
                  <a:gd name="T3" fmla="*/ 0 h 16"/>
                  <a:gd name="T4" fmla="*/ 708 w 708"/>
                  <a:gd name="T5" fmla="*/ 16 h 16"/>
                  <a:gd name="T6" fmla="*/ 0 w 708"/>
                  <a:gd name="T7" fmla="*/ 16 h 16"/>
                  <a:gd name="T8" fmla="*/ 0 w 70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6">
                    <a:moveTo>
                      <a:pt x="0" y="0"/>
                    </a:moveTo>
                    <a:lnTo>
                      <a:pt x="705" y="0"/>
                    </a:lnTo>
                    <a:cubicBezTo>
                      <a:pt x="706" y="6"/>
                      <a:pt x="707" y="11"/>
                      <a:pt x="708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7" name="Freeform 81"/>
              <p:cNvSpPr>
                <a:spLocks/>
              </p:cNvSpPr>
              <p:nvPr/>
            </p:nvSpPr>
            <p:spPr bwMode="auto">
              <a:xfrm>
                <a:off x="1062" y="708"/>
                <a:ext cx="138" cy="3"/>
              </a:xfrm>
              <a:custGeom>
                <a:avLst/>
                <a:gdLst>
                  <a:gd name="T0" fmla="*/ 0 w 710"/>
                  <a:gd name="T1" fmla="*/ 0 h 16"/>
                  <a:gd name="T2" fmla="*/ 710 w 710"/>
                  <a:gd name="T3" fmla="*/ 0 h 16"/>
                  <a:gd name="T4" fmla="*/ 707 w 710"/>
                  <a:gd name="T5" fmla="*/ 16 h 16"/>
                  <a:gd name="T6" fmla="*/ 0 w 710"/>
                  <a:gd name="T7" fmla="*/ 16 h 16"/>
                  <a:gd name="T8" fmla="*/ 0 w 7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16">
                    <a:moveTo>
                      <a:pt x="0" y="0"/>
                    </a:moveTo>
                    <a:lnTo>
                      <a:pt x="710" y="0"/>
                    </a:lnTo>
                    <a:cubicBezTo>
                      <a:pt x="709" y="5"/>
                      <a:pt x="708" y="11"/>
                      <a:pt x="707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8" name="Freeform 82"/>
              <p:cNvSpPr>
                <a:spLocks/>
              </p:cNvSpPr>
              <p:nvPr/>
            </p:nvSpPr>
            <p:spPr bwMode="auto">
              <a:xfrm>
                <a:off x="1062" y="714"/>
                <a:ext cx="137" cy="3"/>
              </a:xfrm>
              <a:custGeom>
                <a:avLst/>
                <a:gdLst>
                  <a:gd name="T0" fmla="*/ 0 w 704"/>
                  <a:gd name="T1" fmla="*/ 0 h 16"/>
                  <a:gd name="T2" fmla="*/ 704 w 704"/>
                  <a:gd name="T3" fmla="*/ 0 h 16"/>
                  <a:gd name="T4" fmla="*/ 702 w 704"/>
                  <a:gd name="T5" fmla="*/ 16 h 16"/>
                  <a:gd name="T6" fmla="*/ 0 w 704"/>
                  <a:gd name="T7" fmla="*/ 16 h 16"/>
                  <a:gd name="T8" fmla="*/ 0 w 70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6">
                    <a:moveTo>
                      <a:pt x="0" y="0"/>
                    </a:moveTo>
                    <a:lnTo>
                      <a:pt x="704" y="0"/>
                    </a:lnTo>
                    <a:cubicBezTo>
                      <a:pt x="703" y="5"/>
                      <a:pt x="703" y="10"/>
                      <a:pt x="70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9" name="Freeform 83"/>
              <p:cNvSpPr>
                <a:spLocks/>
              </p:cNvSpPr>
              <p:nvPr/>
            </p:nvSpPr>
            <p:spPr bwMode="auto">
              <a:xfrm>
                <a:off x="1062" y="721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16 h 16"/>
                  <a:gd name="T6" fmla="*/ 0 w 701"/>
                  <a:gd name="T7" fmla="*/ 16 h 16"/>
                  <a:gd name="T8" fmla="*/ 0 w 70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0" name="Freeform 84"/>
              <p:cNvSpPr>
                <a:spLocks/>
              </p:cNvSpPr>
              <p:nvPr/>
            </p:nvSpPr>
            <p:spPr bwMode="auto">
              <a:xfrm>
                <a:off x="1062" y="727"/>
                <a:ext cx="137" cy="3"/>
              </a:xfrm>
              <a:custGeom>
                <a:avLst/>
                <a:gdLst>
                  <a:gd name="T0" fmla="*/ 0 w 702"/>
                  <a:gd name="T1" fmla="*/ 0 h 15"/>
                  <a:gd name="T2" fmla="*/ 701 w 702"/>
                  <a:gd name="T3" fmla="*/ 0 h 15"/>
                  <a:gd name="T4" fmla="*/ 702 w 702"/>
                  <a:gd name="T5" fmla="*/ 15 h 15"/>
                  <a:gd name="T6" fmla="*/ 0 w 702"/>
                  <a:gd name="T7" fmla="*/ 15 h 15"/>
                  <a:gd name="T8" fmla="*/ 0 w 70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5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2" y="15"/>
                    </a:cubicBez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1" name="Freeform 85"/>
              <p:cNvSpPr>
                <a:spLocks/>
              </p:cNvSpPr>
              <p:nvPr/>
            </p:nvSpPr>
            <p:spPr bwMode="auto">
              <a:xfrm>
                <a:off x="1062" y="733"/>
                <a:ext cx="137" cy="3"/>
              </a:xfrm>
              <a:custGeom>
                <a:avLst/>
                <a:gdLst>
                  <a:gd name="T0" fmla="*/ 0 w 705"/>
                  <a:gd name="T1" fmla="*/ 0 h 16"/>
                  <a:gd name="T2" fmla="*/ 703 w 705"/>
                  <a:gd name="T3" fmla="*/ 0 h 16"/>
                  <a:gd name="T4" fmla="*/ 704 w 705"/>
                  <a:gd name="T5" fmla="*/ 12 h 16"/>
                  <a:gd name="T6" fmla="*/ 705 w 705"/>
                  <a:gd name="T7" fmla="*/ 16 h 16"/>
                  <a:gd name="T8" fmla="*/ 0 w 705"/>
                  <a:gd name="T9" fmla="*/ 16 h 16"/>
                  <a:gd name="T10" fmla="*/ 0 w 70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16">
                    <a:moveTo>
                      <a:pt x="0" y="0"/>
                    </a:moveTo>
                    <a:lnTo>
                      <a:pt x="703" y="0"/>
                    </a:lnTo>
                    <a:cubicBezTo>
                      <a:pt x="703" y="4"/>
                      <a:pt x="704" y="8"/>
                      <a:pt x="704" y="12"/>
                    </a:cubicBezTo>
                    <a:lnTo>
                      <a:pt x="705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2" name="Freeform 86"/>
              <p:cNvSpPr>
                <a:spLocks/>
              </p:cNvSpPr>
              <p:nvPr/>
            </p:nvSpPr>
            <p:spPr bwMode="auto">
              <a:xfrm>
                <a:off x="1062" y="739"/>
                <a:ext cx="139" cy="3"/>
              </a:xfrm>
              <a:custGeom>
                <a:avLst/>
                <a:gdLst>
                  <a:gd name="T0" fmla="*/ 0 w 712"/>
                  <a:gd name="T1" fmla="*/ 0 h 16"/>
                  <a:gd name="T2" fmla="*/ 708 w 712"/>
                  <a:gd name="T3" fmla="*/ 0 h 16"/>
                  <a:gd name="T4" fmla="*/ 712 w 712"/>
                  <a:gd name="T5" fmla="*/ 16 h 16"/>
                  <a:gd name="T6" fmla="*/ 0 w 712"/>
                  <a:gd name="T7" fmla="*/ 16 h 16"/>
                  <a:gd name="T8" fmla="*/ 0 w 7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16">
                    <a:moveTo>
                      <a:pt x="0" y="0"/>
                    </a:moveTo>
                    <a:lnTo>
                      <a:pt x="708" y="0"/>
                    </a:lnTo>
                    <a:cubicBezTo>
                      <a:pt x="709" y="6"/>
                      <a:pt x="710" y="11"/>
                      <a:pt x="71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3" name="Freeform 87"/>
              <p:cNvSpPr>
                <a:spLocks/>
              </p:cNvSpPr>
              <p:nvPr/>
            </p:nvSpPr>
            <p:spPr bwMode="auto">
              <a:xfrm>
                <a:off x="1062" y="742"/>
                <a:ext cx="139" cy="2"/>
              </a:xfrm>
              <a:custGeom>
                <a:avLst/>
                <a:gdLst>
                  <a:gd name="T0" fmla="*/ 0 w 715"/>
                  <a:gd name="T1" fmla="*/ 0 h 11"/>
                  <a:gd name="T2" fmla="*/ 712 w 715"/>
                  <a:gd name="T3" fmla="*/ 0 h 11"/>
                  <a:gd name="T4" fmla="*/ 715 w 715"/>
                  <a:gd name="T5" fmla="*/ 11 h 11"/>
                  <a:gd name="T6" fmla="*/ 0 w 715"/>
                  <a:gd name="T7" fmla="*/ 11 h 11"/>
                  <a:gd name="T8" fmla="*/ 0 w 7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1">
                    <a:moveTo>
                      <a:pt x="0" y="0"/>
                    </a:moveTo>
                    <a:lnTo>
                      <a:pt x="712" y="0"/>
                    </a:lnTo>
                    <a:cubicBezTo>
                      <a:pt x="713" y="4"/>
                      <a:pt x="714" y="7"/>
                      <a:pt x="715" y="11"/>
                    </a:cubicBez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4" name="Freeform 88"/>
              <p:cNvSpPr>
                <a:spLocks/>
              </p:cNvSpPr>
              <p:nvPr/>
            </p:nvSpPr>
            <p:spPr bwMode="auto">
              <a:xfrm>
                <a:off x="920" y="696"/>
                <a:ext cx="285" cy="57"/>
              </a:xfrm>
              <a:custGeom>
                <a:avLst/>
                <a:gdLst>
                  <a:gd name="T0" fmla="*/ 1469 w 1469"/>
                  <a:gd name="T1" fmla="*/ 296 h 296"/>
                  <a:gd name="T2" fmla="*/ 62 w 1469"/>
                  <a:gd name="T3" fmla="*/ 296 h 296"/>
                  <a:gd name="T4" fmla="*/ 3 w 1469"/>
                  <a:gd name="T5" fmla="*/ 202 h 296"/>
                  <a:gd name="T6" fmla="*/ 0 w 1469"/>
                  <a:gd name="T7" fmla="*/ 148 h 296"/>
                  <a:gd name="T8" fmla="*/ 3 w 1469"/>
                  <a:gd name="T9" fmla="*/ 94 h 296"/>
                  <a:gd name="T10" fmla="*/ 62 w 1469"/>
                  <a:gd name="T11" fmla="*/ 0 h 296"/>
                  <a:gd name="T12" fmla="*/ 1469 w 1469"/>
                  <a:gd name="T13" fmla="*/ 0 h 296"/>
                  <a:gd name="T14" fmla="*/ 1469 w 1469"/>
                  <a:gd name="T15" fmla="*/ 47 h 296"/>
                  <a:gd name="T16" fmla="*/ 62 w 1469"/>
                  <a:gd name="T17" fmla="*/ 47 h 296"/>
                  <a:gd name="T18" fmla="*/ 49 w 1469"/>
                  <a:gd name="T19" fmla="*/ 100 h 296"/>
                  <a:gd name="T20" fmla="*/ 46 w 1469"/>
                  <a:gd name="T21" fmla="*/ 148 h 296"/>
                  <a:gd name="T22" fmla="*/ 49 w 1469"/>
                  <a:gd name="T23" fmla="*/ 196 h 296"/>
                  <a:gd name="T24" fmla="*/ 62 w 1469"/>
                  <a:gd name="T25" fmla="*/ 249 h 296"/>
                  <a:gd name="T26" fmla="*/ 1469 w 1469"/>
                  <a:gd name="T27" fmla="*/ 249 h 296"/>
                  <a:gd name="T28" fmla="*/ 1469 w 1469"/>
                  <a:gd name="T2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296">
                    <a:moveTo>
                      <a:pt x="1469" y="296"/>
                    </a:moveTo>
                    <a:lnTo>
                      <a:pt x="62" y="296"/>
                    </a:lnTo>
                    <a:cubicBezTo>
                      <a:pt x="29" y="296"/>
                      <a:pt x="10" y="254"/>
                      <a:pt x="3" y="202"/>
                    </a:cubicBezTo>
                    <a:cubicBezTo>
                      <a:pt x="1" y="184"/>
                      <a:pt x="0" y="166"/>
                      <a:pt x="0" y="148"/>
                    </a:cubicBezTo>
                    <a:cubicBezTo>
                      <a:pt x="0" y="130"/>
                      <a:pt x="1" y="112"/>
                      <a:pt x="3" y="94"/>
                    </a:cubicBezTo>
                    <a:cubicBezTo>
                      <a:pt x="10" y="42"/>
                      <a:pt x="29" y="0"/>
                      <a:pt x="62" y="0"/>
                    </a:cubicBezTo>
                    <a:lnTo>
                      <a:pt x="1469" y="0"/>
                    </a:lnTo>
                    <a:lnTo>
                      <a:pt x="1469" y="47"/>
                    </a:lnTo>
                    <a:lnTo>
                      <a:pt x="62" y="47"/>
                    </a:lnTo>
                    <a:cubicBezTo>
                      <a:pt x="58" y="47"/>
                      <a:pt x="53" y="70"/>
                      <a:pt x="49" y="100"/>
                    </a:cubicBezTo>
                    <a:cubicBezTo>
                      <a:pt x="47" y="115"/>
                      <a:pt x="46" y="131"/>
                      <a:pt x="46" y="148"/>
                    </a:cubicBezTo>
                    <a:cubicBezTo>
                      <a:pt x="46" y="165"/>
                      <a:pt x="47" y="181"/>
                      <a:pt x="49" y="196"/>
                    </a:cubicBezTo>
                    <a:cubicBezTo>
                      <a:pt x="53" y="226"/>
                      <a:pt x="58" y="249"/>
                      <a:pt x="62" y="249"/>
                    </a:cubicBezTo>
                    <a:lnTo>
                      <a:pt x="1469" y="249"/>
                    </a:lnTo>
                    <a:lnTo>
                      <a:pt x="1469" y="296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5" name="Freeform 89"/>
              <p:cNvSpPr>
                <a:spLocks noEditPoints="1"/>
              </p:cNvSpPr>
              <p:nvPr/>
            </p:nvSpPr>
            <p:spPr bwMode="auto">
              <a:xfrm>
                <a:off x="1062" y="696"/>
                <a:ext cx="143" cy="57"/>
              </a:xfrm>
              <a:custGeom>
                <a:avLst/>
                <a:gdLst>
                  <a:gd name="T0" fmla="*/ 735 w 735"/>
                  <a:gd name="T1" fmla="*/ 296 h 296"/>
                  <a:gd name="T2" fmla="*/ 0 w 735"/>
                  <a:gd name="T3" fmla="*/ 296 h 296"/>
                  <a:gd name="T4" fmla="*/ 0 w 735"/>
                  <a:gd name="T5" fmla="*/ 249 h 296"/>
                  <a:gd name="T6" fmla="*/ 735 w 735"/>
                  <a:gd name="T7" fmla="*/ 249 h 296"/>
                  <a:gd name="T8" fmla="*/ 735 w 735"/>
                  <a:gd name="T9" fmla="*/ 296 h 296"/>
                  <a:gd name="T10" fmla="*/ 0 w 735"/>
                  <a:gd name="T11" fmla="*/ 0 h 296"/>
                  <a:gd name="T12" fmla="*/ 735 w 735"/>
                  <a:gd name="T13" fmla="*/ 0 h 296"/>
                  <a:gd name="T14" fmla="*/ 735 w 735"/>
                  <a:gd name="T15" fmla="*/ 47 h 296"/>
                  <a:gd name="T16" fmla="*/ 0 w 735"/>
                  <a:gd name="T17" fmla="*/ 47 h 296"/>
                  <a:gd name="T18" fmla="*/ 0 w 735"/>
                  <a:gd name="T1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5" h="296">
                    <a:moveTo>
                      <a:pt x="735" y="296"/>
                    </a:moveTo>
                    <a:lnTo>
                      <a:pt x="0" y="296"/>
                    </a:lnTo>
                    <a:lnTo>
                      <a:pt x="0" y="249"/>
                    </a:lnTo>
                    <a:lnTo>
                      <a:pt x="735" y="249"/>
                    </a:lnTo>
                    <a:lnTo>
                      <a:pt x="735" y="296"/>
                    </a:lnTo>
                    <a:close/>
                    <a:moveTo>
                      <a:pt x="0" y="0"/>
                    </a:moveTo>
                    <a:lnTo>
                      <a:pt x="735" y="0"/>
                    </a:lnTo>
                    <a:lnTo>
                      <a:pt x="735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6" name="Rectangle 90"/>
              <p:cNvSpPr>
                <a:spLocks noChangeArrowheads="1"/>
              </p:cNvSpPr>
              <p:nvPr/>
            </p:nvSpPr>
            <p:spPr bwMode="auto">
              <a:xfrm>
                <a:off x="909" y="858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7" name="Rectangle 91"/>
              <p:cNvSpPr>
                <a:spLocks noChangeArrowheads="1"/>
              </p:cNvSpPr>
              <p:nvPr/>
            </p:nvSpPr>
            <p:spPr bwMode="auto">
              <a:xfrm>
                <a:off x="909" y="866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8" name="Rectangle 92"/>
              <p:cNvSpPr>
                <a:spLocks noChangeArrowheads="1"/>
              </p:cNvSpPr>
              <p:nvPr/>
            </p:nvSpPr>
            <p:spPr bwMode="auto">
              <a:xfrm>
                <a:off x="909" y="874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9" name="Rectangle 93"/>
              <p:cNvSpPr>
                <a:spLocks noChangeArrowheads="1"/>
              </p:cNvSpPr>
              <p:nvPr/>
            </p:nvSpPr>
            <p:spPr bwMode="auto">
              <a:xfrm>
                <a:off x="909" y="882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0" name="Rectangle 94"/>
              <p:cNvSpPr>
                <a:spLocks noChangeArrowheads="1"/>
              </p:cNvSpPr>
              <p:nvPr/>
            </p:nvSpPr>
            <p:spPr bwMode="auto">
              <a:xfrm>
                <a:off x="909" y="890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1" name="Rectangle 95"/>
              <p:cNvSpPr>
                <a:spLocks noChangeArrowheads="1"/>
              </p:cNvSpPr>
              <p:nvPr/>
            </p:nvSpPr>
            <p:spPr bwMode="auto">
              <a:xfrm>
                <a:off x="909" y="899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2" name="Rectangle 96"/>
              <p:cNvSpPr>
                <a:spLocks noChangeArrowheads="1"/>
              </p:cNvSpPr>
              <p:nvPr/>
            </p:nvSpPr>
            <p:spPr bwMode="auto">
              <a:xfrm>
                <a:off x="909" y="862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3" name="Rectangle 97"/>
              <p:cNvSpPr>
                <a:spLocks noChangeArrowheads="1"/>
              </p:cNvSpPr>
              <p:nvPr/>
            </p:nvSpPr>
            <p:spPr bwMode="auto">
              <a:xfrm>
                <a:off x="909" y="870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4" name="Rectangle 98"/>
              <p:cNvSpPr>
                <a:spLocks noChangeArrowheads="1"/>
              </p:cNvSpPr>
              <p:nvPr/>
            </p:nvSpPr>
            <p:spPr bwMode="auto">
              <a:xfrm>
                <a:off x="909" y="878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5" name="Rectangle 99"/>
              <p:cNvSpPr>
                <a:spLocks noChangeArrowheads="1"/>
              </p:cNvSpPr>
              <p:nvPr/>
            </p:nvSpPr>
            <p:spPr bwMode="auto">
              <a:xfrm>
                <a:off x="909" y="886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6" name="Rectangle 100"/>
              <p:cNvSpPr>
                <a:spLocks noChangeArrowheads="1"/>
              </p:cNvSpPr>
              <p:nvPr/>
            </p:nvSpPr>
            <p:spPr bwMode="auto">
              <a:xfrm>
                <a:off x="909" y="894"/>
                <a:ext cx="184" cy="5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7" name="Rectangle 101"/>
              <p:cNvSpPr>
                <a:spLocks noChangeArrowheads="1"/>
              </p:cNvSpPr>
              <p:nvPr/>
            </p:nvSpPr>
            <p:spPr bwMode="auto">
              <a:xfrm>
                <a:off x="909" y="903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8" name="Rectangle 102"/>
              <p:cNvSpPr>
                <a:spLocks noChangeArrowheads="1"/>
              </p:cNvSpPr>
              <p:nvPr/>
            </p:nvSpPr>
            <p:spPr bwMode="auto">
              <a:xfrm>
                <a:off x="909" y="907"/>
                <a:ext cx="184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9" name="Freeform 103"/>
              <p:cNvSpPr>
                <a:spLocks/>
              </p:cNvSpPr>
              <p:nvPr/>
            </p:nvSpPr>
            <p:spPr bwMode="auto">
              <a:xfrm>
                <a:off x="1093" y="858"/>
                <a:ext cx="184" cy="4"/>
              </a:xfrm>
              <a:custGeom>
                <a:avLst/>
                <a:gdLst>
                  <a:gd name="T0" fmla="*/ 0 w 946"/>
                  <a:gd name="T1" fmla="*/ 0 h 21"/>
                  <a:gd name="T2" fmla="*/ 946 w 946"/>
                  <a:gd name="T3" fmla="*/ 0 h 21"/>
                  <a:gd name="T4" fmla="*/ 939 w 946"/>
                  <a:gd name="T5" fmla="*/ 21 h 21"/>
                  <a:gd name="T6" fmla="*/ 0 w 946"/>
                  <a:gd name="T7" fmla="*/ 21 h 21"/>
                  <a:gd name="T8" fmla="*/ 0 w 9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21">
                    <a:moveTo>
                      <a:pt x="0" y="0"/>
                    </a:moveTo>
                    <a:lnTo>
                      <a:pt x="946" y="0"/>
                    </a:lnTo>
                    <a:cubicBezTo>
                      <a:pt x="943" y="6"/>
                      <a:pt x="941" y="13"/>
                      <a:pt x="93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0" name="Freeform 104"/>
              <p:cNvSpPr>
                <a:spLocks/>
              </p:cNvSpPr>
              <p:nvPr/>
            </p:nvSpPr>
            <p:spPr bwMode="auto">
              <a:xfrm>
                <a:off x="1093" y="866"/>
                <a:ext cx="182" cy="4"/>
              </a:xfrm>
              <a:custGeom>
                <a:avLst/>
                <a:gdLst>
                  <a:gd name="T0" fmla="*/ 0 w 935"/>
                  <a:gd name="T1" fmla="*/ 0 h 21"/>
                  <a:gd name="T2" fmla="*/ 935 w 935"/>
                  <a:gd name="T3" fmla="*/ 0 h 21"/>
                  <a:gd name="T4" fmla="*/ 932 w 935"/>
                  <a:gd name="T5" fmla="*/ 20 h 21"/>
                  <a:gd name="T6" fmla="*/ 931 w 935"/>
                  <a:gd name="T7" fmla="*/ 21 h 21"/>
                  <a:gd name="T8" fmla="*/ 0 w 935"/>
                  <a:gd name="T9" fmla="*/ 21 h 21"/>
                  <a:gd name="T10" fmla="*/ 0 w 93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5" h="21">
                    <a:moveTo>
                      <a:pt x="0" y="0"/>
                    </a:moveTo>
                    <a:lnTo>
                      <a:pt x="935" y="0"/>
                    </a:lnTo>
                    <a:cubicBezTo>
                      <a:pt x="933" y="6"/>
                      <a:pt x="932" y="13"/>
                      <a:pt x="932" y="20"/>
                    </a:cubicBezTo>
                    <a:lnTo>
                      <a:pt x="9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1" name="Freeform 105"/>
              <p:cNvSpPr>
                <a:spLocks/>
              </p:cNvSpPr>
              <p:nvPr/>
            </p:nvSpPr>
            <p:spPr bwMode="auto">
              <a:xfrm>
                <a:off x="1093" y="874"/>
                <a:ext cx="180" cy="4"/>
              </a:xfrm>
              <a:custGeom>
                <a:avLst/>
                <a:gdLst>
                  <a:gd name="T0" fmla="*/ 0 w 929"/>
                  <a:gd name="T1" fmla="*/ 0 h 21"/>
                  <a:gd name="T2" fmla="*/ 929 w 929"/>
                  <a:gd name="T3" fmla="*/ 0 h 21"/>
                  <a:gd name="T4" fmla="*/ 928 w 929"/>
                  <a:gd name="T5" fmla="*/ 21 h 21"/>
                  <a:gd name="T6" fmla="*/ 0 w 929"/>
                  <a:gd name="T7" fmla="*/ 21 h 21"/>
                  <a:gd name="T8" fmla="*/ 0 w 92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21">
                    <a:moveTo>
                      <a:pt x="0" y="0"/>
                    </a:moveTo>
                    <a:lnTo>
                      <a:pt x="929" y="0"/>
                    </a:lnTo>
                    <a:cubicBezTo>
                      <a:pt x="929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2" name="Freeform 106"/>
              <p:cNvSpPr>
                <a:spLocks/>
              </p:cNvSpPr>
              <p:nvPr/>
            </p:nvSpPr>
            <p:spPr bwMode="auto">
              <a:xfrm>
                <a:off x="1093" y="882"/>
                <a:ext cx="180" cy="4"/>
              </a:xfrm>
              <a:custGeom>
                <a:avLst/>
                <a:gdLst>
                  <a:gd name="T0" fmla="*/ 0 w 927"/>
                  <a:gd name="T1" fmla="*/ 0 h 21"/>
                  <a:gd name="T2" fmla="*/ 927 w 927"/>
                  <a:gd name="T3" fmla="*/ 0 h 21"/>
                  <a:gd name="T4" fmla="*/ 927 w 927"/>
                  <a:gd name="T5" fmla="*/ 7 h 21"/>
                  <a:gd name="T6" fmla="*/ 927 w 927"/>
                  <a:gd name="T7" fmla="*/ 21 h 21"/>
                  <a:gd name="T8" fmla="*/ 0 w 927"/>
                  <a:gd name="T9" fmla="*/ 21 h 21"/>
                  <a:gd name="T10" fmla="*/ 0 w 92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7" h="21">
                    <a:moveTo>
                      <a:pt x="0" y="0"/>
                    </a:moveTo>
                    <a:lnTo>
                      <a:pt x="927" y="0"/>
                    </a:lnTo>
                    <a:lnTo>
                      <a:pt x="927" y="7"/>
                    </a:lnTo>
                    <a:cubicBezTo>
                      <a:pt x="927" y="12"/>
                      <a:pt x="927" y="16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3" name="Freeform 107"/>
              <p:cNvSpPr>
                <a:spLocks/>
              </p:cNvSpPr>
              <p:nvPr/>
            </p:nvSpPr>
            <p:spPr bwMode="auto">
              <a:xfrm>
                <a:off x="1093" y="890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28 w 930"/>
                  <a:gd name="T3" fmla="*/ 0 h 21"/>
                  <a:gd name="T4" fmla="*/ 930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9" y="7"/>
                      <a:pt x="929" y="14"/>
                      <a:pt x="93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4" name="Freeform 108"/>
              <p:cNvSpPr>
                <a:spLocks/>
              </p:cNvSpPr>
              <p:nvPr/>
            </p:nvSpPr>
            <p:spPr bwMode="auto">
              <a:xfrm>
                <a:off x="1093" y="899"/>
                <a:ext cx="182" cy="4"/>
              </a:xfrm>
              <a:custGeom>
                <a:avLst/>
                <a:gdLst>
                  <a:gd name="T0" fmla="*/ 0 w 936"/>
                  <a:gd name="T1" fmla="*/ 0 h 21"/>
                  <a:gd name="T2" fmla="*/ 932 w 936"/>
                  <a:gd name="T3" fmla="*/ 0 h 21"/>
                  <a:gd name="T4" fmla="*/ 936 w 936"/>
                  <a:gd name="T5" fmla="*/ 21 h 21"/>
                  <a:gd name="T6" fmla="*/ 0 w 936"/>
                  <a:gd name="T7" fmla="*/ 21 h 21"/>
                  <a:gd name="T8" fmla="*/ 0 w 9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21">
                    <a:moveTo>
                      <a:pt x="0" y="0"/>
                    </a:moveTo>
                    <a:lnTo>
                      <a:pt x="932" y="0"/>
                    </a:lnTo>
                    <a:cubicBezTo>
                      <a:pt x="933" y="7"/>
                      <a:pt x="935" y="14"/>
                      <a:pt x="936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5" name="Freeform 109"/>
              <p:cNvSpPr>
                <a:spLocks/>
              </p:cNvSpPr>
              <p:nvPr/>
            </p:nvSpPr>
            <p:spPr bwMode="auto">
              <a:xfrm>
                <a:off x="1093" y="862"/>
                <a:ext cx="182" cy="4"/>
              </a:xfrm>
              <a:custGeom>
                <a:avLst/>
                <a:gdLst>
                  <a:gd name="T0" fmla="*/ 0 w 939"/>
                  <a:gd name="T1" fmla="*/ 0 h 21"/>
                  <a:gd name="T2" fmla="*/ 939 w 939"/>
                  <a:gd name="T3" fmla="*/ 0 h 21"/>
                  <a:gd name="T4" fmla="*/ 935 w 939"/>
                  <a:gd name="T5" fmla="*/ 21 h 21"/>
                  <a:gd name="T6" fmla="*/ 0 w 939"/>
                  <a:gd name="T7" fmla="*/ 21 h 21"/>
                  <a:gd name="T8" fmla="*/ 0 w 93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21">
                    <a:moveTo>
                      <a:pt x="0" y="0"/>
                    </a:moveTo>
                    <a:lnTo>
                      <a:pt x="939" y="0"/>
                    </a:lnTo>
                    <a:cubicBezTo>
                      <a:pt x="938" y="6"/>
                      <a:pt x="936" y="13"/>
                      <a:pt x="93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6" name="Freeform 110"/>
              <p:cNvSpPr>
                <a:spLocks/>
              </p:cNvSpPr>
              <p:nvPr/>
            </p:nvSpPr>
            <p:spPr bwMode="auto">
              <a:xfrm>
                <a:off x="1093" y="870"/>
                <a:ext cx="181" cy="4"/>
              </a:xfrm>
              <a:custGeom>
                <a:avLst/>
                <a:gdLst>
                  <a:gd name="T0" fmla="*/ 0 w 931"/>
                  <a:gd name="T1" fmla="*/ 0 h 21"/>
                  <a:gd name="T2" fmla="*/ 931 w 931"/>
                  <a:gd name="T3" fmla="*/ 0 h 21"/>
                  <a:gd name="T4" fmla="*/ 929 w 931"/>
                  <a:gd name="T5" fmla="*/ 21 h 21"/>
                  <a:gd name="T6" fmla="*/ 0 w 931"/>
                  <a:gd name="T7" fmla="*/ 21 h 21"/>
                  <a:gd name="T8" fmla="*/ 0 w 93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" h="21">
                    <a:moveTo>
                      <a:pt x="0" y="0"/>
                    </a:moveTo>
                    <a:lnTo>
                      <a:pt x="931" y="0"/>
                    </a:lnTo>
                    <a:cubicBezTo>
                      <a:pt x="931" y="7"/>
                      <a:pt x="930" y="14"/>
                      <a:pt x="92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7" name="Freeform 111"/>
              <p:cNvSpPr>
                <a:spLocks/>
              </p:cNvSpPr>
              <p:nvPr/>
            </p:nvSpPr>
            <p:spPr bwMode="auto">
              <a:xfrm>
                <a:off x="1093" y="878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8 w 928"/>
                  <a:gd name="T3" fmla="*/ 0 h 21"/>
                  <a:gd name="T4" fmla="*/ 927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7" y="7"/>
                      <a:pt x="927" y="14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8" name="Freeform 112"/>
              <p:cNvSpPr>
                <a:spLocks/>
              </p:cNvSpPr>
              <p:nvPr/>
            </p:nvSpPr>
            <p:spPr bwMode="auto">
              <a:xfrm>
                <a:off x="1093" y="886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7 w 928"/>
                  <a:gd name="T3" fmla="*/ 0 h 21"/>
                  <a:gd name="T4" fmla="*/ 928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7" y="0"/>
                    </a:lnTo>
                    <a:cubicBezTo>
                      <a:pt x="927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9" name="Freeform 113"/>
              <p:cNvSpPr>
                <a:spLocks/>
              </p:cNvSpPr>
              <p:nvPr/>
            </p:nvSpPr>
            <p:spPr bwMode="auto">
              <a:xfrm>
                <a:off x="1093" y="894"/>
                <a:ext cx="181" cy="5"/>
              </a:xfrm>
              <a:custGeom>
                <a:avLst/>
                <a:gdLst>
                  <a:gd name="T0" fmla="*/ 0 w 932"/>
                  <a:gd name="T1" fmla="*/ 0 h 21"/>
                  <a:gd name="T2" fmla="*/ 930 w 932"/>
                  <a:gd name="T3" fmla="*/ 0 h 21"/>
                  <a:gd name="T4" fmla="*/ 932 w 932"/>
                  <a:gd name="T5" fmla="*/ 15 h 21"/>
                  <a:gd name="T6" fmla="*/ 932 w 932"/>
                  <a:gd name="T7" fmla="*/ 21 h 21"/>
                  <a:gd name="T8" fmla="*/ 0 w 932"/>
                  <a:gd name="T9" fmla="*/ 21 h 21"/>
                  <a:gd name="T10" fmla="*/ 0 w 93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2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30" y="5"/>
                      <a:pt x="931" y="10"/>
                      <a:pt x="932" y="15"/>
                    </a:cubicBezTo>
                    <a:lnTo>
                      <a:pt x="9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0" name="Freeform 114"/>
              <p:cNvSpPr>
                <a:spLocks/>
              </p:cNvSpPr>
              <p:nvPr/>
            </p:nvSpPr>
            <p:spPr bwMode="auto">
              <a:xfrm>
                <a:off x="1093" y="903"/>
                <a:ext cx="183" cy="4"/>
              </a:xfrm>
              <a:custGeom>
                <a:avLst/>
                <a:gdLst>
                  <a:gd name="T0" fmla="*/ 0 w 941"/>
                  <a:gd name="T1" fmla="*/ 0 h 21"/>
                  <a:gd name="T2" fmla="*/ 936 w 941"/>
                  <a:gd name="T3" fmla="*/ 0 h 21"/>
                  <a:gd name="T4" fmla="*/ 941 w 941"/>
                  <a:gd name="T5" fmla="*/ 21 h 21"/>
                  <a:gd name="T6" fmla="*/ 0 w 941"/>
                  <a:gd name="T7" fmla="*/ 21 h 21"/>
                  <a:gd name="T8" fmla="*/ 0 w 9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1">
                    <a:moveTo>
                      <a:pt x="0" y="0"/>
                    </a:moveTo>
                    <a:lnTo>
                      <a:pt x="936" y="0"/>
                    </a:lnTo>
                    <a:cubicBezTo>
                      <a:pt x="938" y="7"/>
                      <a:pt x="939" y="14"/>
                      <a:pt x="94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1" name="Freeform 115"/>
              <p:cNvSpPr>
                <a:spLocks/>
              </p:cNvSpPr>
              <p:nvPr/>
            </p:nvSpPr>
            <p:spPr bwMode="auto">
              <a:xfrm>
                <a:off x="1093" y="907"/>
                <a:ext cx="184" cy="2"/>
              </a:xfrm>
              <a:custGeom>
                <a:avLst/>
                <a:gdLst>
                  <a:gd name="T0" fmla="*/ 0 w 946"/>
                  <a:gd name="T1" fmla="*/ 0 h 14"/>
                  <a:gd name="T2" fmla="*/ 941 w 946"/>
                  <a:gd name="T3" fmla="*/ 0 h 14"/>
                  <a:gd name="T4" fmla="*/ 946 w 946"/>
                  <a:gd name="T5" fmla="*/ 14 h 14"/>
                  <a:gd name="T6" fmla="*/ 0 w 946"/>
                  <a:gd name="T7" fmla="*/ 14 h 14"/>
                  <a:gd name="T8" fmla="*/ 0 w 9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4">
                    <a:moveTo>
                      <a:pt x="0" y="0"/>
                    </a:moveTo>
                    <a:lnTo>
                      <a:pt x="941" y="0"/>
                    </a:lnTo>
                    <a:cubicBezTo>
                      <a:pt x="943" y="5"/>
                      <a:pt x="944" y="10"/>
                      <a:pt x="946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2" name="Freeform 116"/>
              <p:cNvSpPr>
                <a:spLocks/>
              </p:cNvSpPr>
              <p:nvPr/>
            </p:nvSpPr>
            <p:spPr bwMode="auto">
              <a:xfrm>
                <a:off x="905" y="846"/>
                <a:ext cx="377" cy="75"/>
              </a:xfrm>
              <a:custGeom>
                <a:avLst/>
                <a:gdLst>
                  <a:gd name="T0" fmla="*/ 1943 w 1943"/>
                  <a:gd name="T1" fmla="*/ 390 h 390"/>
                  <a:gd name="T2" fmla="*/ 83 w 1943"/>
                  <a:gd name="T3" fmla="*/ 390 h 390"/>
                  <a:gd name="T4" fmla="*/ 4 w 1943"/>
                  <a:gd name="T5" fmla="*/ 266 h 390"/>
                  <a:gd name="T6" fmla="*/ 0 w 1943"/>
                  <a:gd name="T7" fmla="*/ 195 h 390"/>
                  <a:gd name="T8" fmla="*/ 4 w 1943"/>
                  <a:gd name="T9" fmla="*/ 124 h 390"/>
                  <a:gd name="T10" fmla="*/ 83 w 1943"/>
                  <a:gd name="T11" fmla="*/ 0 h 390"/>
                  <a:gd name="T12" fmla="*/ 1943 w 1943"/>
                  <a:gd name="T13" fmla="*/ 0 h 390"/>
                  <a:gd name="T14" fmla="*/ 1943 w 1943"/>
                  <a:gd name="T15" fmla="*/ 62 h 390"/>
                  <a:gd name="T16" fmla="*/ 83 w 1943"/>
                  <a:gd name="T17" fmla="*/ 62 h 390"/>
                  <a:gd name="T18" fmla="*/ 65 w 1943"/>
                  <a:gd name="T19" fmla="*/ 132 h 390"/>
                  <a:gd name="T20" fmla="*/ 61 w 1943"/>
                  <a:gd name="T21" fmla="*/ 195 h 390"/>
                  <a:gd name="T22" fmla="*/ 65 w 1943"/>
                  <a:gd name="T23" fmla="*/ 258 h 390"/>
                  <a:gd name="T24" fmla="*/ 83 w 1943"/>
                  <a:gd name="T25" fmla="*/ 328 h 390"/>
                  <a:gd name="T26" fmla="*/ 1943 w 1943"/>
                  <a:gd name="T27" fmla="*/ 328 h 390"/>
                  <a:gd name="T28" fmla="*/ 1943 w 1943"/>
                  <a:gd name="T2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3" h="390">
                    <a:moveTo>
                      <a:pt x="1943" y="390"/>
                    </a:moveTo>
                    <a:lnTo>
                      <a:pt x="83" y="390"/>
                    </a:lnTo>
                    <a:cubicBezTo>
                      <a:pt x="39" y="390"/>
                      <a:pt x="13" y="336"/>
                      <a:pt x="4" y="266"/>
                    </a:cubicBezTo>
                    <a:cubicBezTo>
                      <a:pt x="1" y="243"/>
                      <a:pt x="0" y="219"/>
                      <a:pt x="0" y="195"/>
                    </a:cubicBezTo>
                    <a:cubicBezTo>
                      <a:pt x="0" y="171"/>
                      <a:pt x="1" y="147"/>
                      <a:pt x="4" y="124"/>
                    </a:cubicBezTo>
                    <a:cubicBezTo>
                      <a:pt x="13" y="54"/>
                      <a:pt x="39" y="0"/>
                      <a:pt x="83" y="0"/>
                    </a:cubicBezTo>
                    <a:lnTo>
                      <a:pt x="1943" y="0"/>
                    </a:lnTo>
                    <a:lnTo>
                      <a:pt x="1943" y="62"/>
                    </a:lnTo>
                    <a:lnTo>
                      <a:pt x="83" y="62"/>
                    </a:lnTo>
                    <a:cubicBezTo>
                      <a:pt x="77" y="62"/>
                      <a:pt x="70" y="92"/>
                      <a:pt x="65" y="132"/>
                    </a:cubicBezTo>
                    <a:cubicBezTo>
                      <a:pt x="63" y="151"/>
                      <a:pt x="61" y="173"/>
                      <a:pt x="61" y="195"/>
                    </a:cubicBezTo>
                    <a:cubicBezTo>
                      <a:pt x="61" y="217"/>
                      <a:pt x="63" y="239"/>
                      <a:pt x="65" y="258"/>
                    </a:cubicBezTo>
                    <a:cubicBezTo>
                      <a:pt x="70" y="298"/>
                      <a:pt x="77" y="328"/>
                      <a:pt x="83" y="328"/>
                    </a:cubicBezTo>
                    <a:lnTo>
                      <a:pt x="1943" y="328"/>
                    </a:lnTo>
                    <a:lnTo>
                      <a:pt x="1943" y="390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3" name="Freeform 117"/>
              <p:cNvSpPr>
                <a:spLocks noEditPoints="1"/>
              </p:cNvSpPr>
              <p:nvPr/>
            </p:nvSpPr>
            <p:spPr bwMode="auto">
              <a:xfrm>
                <a:off x="1093" y="846"/>
                <a:ext cx="189" cy="75"/>
              </a:xfrm>
              <a:custGeom>
                <a:avLst/>
                <a:gdLst>
                  <a:gd name="T0" fmla="*/ 972 w 972"/>
                  <a:gd name="T1" fmla="*/ 390 h 390"/>
                  <a:gd name="T2" fmla="*/ 0 w 972"/>
                  <a:gd name="T3" fmla="*/ 390 h 390"/>
                  <a:gd name="T4" fmla="*/ 0 w 972"/>
                  <a:gd name="T5" fmla="*/ 328 h 390"/>
                  <a:gd name="T6" fmla="*/ 972 w 972"/>
                  <a:gd name="T7" fmla="*/ 328 h 390"/>
                  <a:gd name="T8" fmla="*/ 972 w 972"/>
                  <a:gd name="T9" fmla="*/ 390 h 390"/>
                  <a:gd name="T10" fmla="*/ 0 w 972"/>
                  <a:gd name="T11" fmla="*/ 0 h 390"/>
                  <a:gd name="T12" fmla="*/ 972 w 972"/>
                  <a:gd name="T13" fmla="*/ 0 h 390"/>
                  <a:gd name="T14" fmla="*/ 972 w 972"/>
                  <a:gd name="T15" fmla="*/ 62 h 390"/>
                  <a:gd name="T16" fmla="*/ 0 w 972"/>
                  <a:gd name="T17" fmla="*/ 62 h 390"/>
                  <a:gd name="T18" fmla="*/ 0 w 972"/>
                  <a:gd name="T1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390">
                    <a:moveTo>
                      <a:pt x="972" y="390"/>
                    </a:moveTo>
                    <a:lnTo>
                      <a:pt x="0" y="390"/>
                    </a:lnTo>
                    <a:lnTo>
                      <a:pt x="0" y="328"/>
                    </a:lnTo>
                    <a:lnTo>
                      <a:pt x="972" y="328"/>
                    </a:lnTo>
                    <a:lnTo>
                      <a:pt x="972" y="390"/>
                    </a:lnTo>
                    <a:close/>
                    <a:moveTo>
                      <a:pt x="0" y="0"/>
                    </a:moveTo>
                    <a:lnTo>
                      <a:pt x="972" y="0"/>
                    </a:lnTo>
                    <a:lnTo>
                      <a:pt x="97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4" name="Rectangle 118"/>
              <p:cNvSpPr>
                <a:spLocks noChangeArrowheads="1"/>
              </p:cNvSpPr>
              <p:nvPr/>
            </p:nvSpPr>
            <p:spPr bwMode="auto">
              <a:xfrm>
                <a:off x="905" y="763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5" name="Rectangle 119"/>
              <p:cNvSpPr>
                <a:spLocks noChangeArrowheads="1"/>
              </p:cNvSpPr>
              <p:nvPr/>
            </p:nvSpPr>
            <p:spPr bwMode="auto">
              <a:xfrm>
                <a:off x="905" y="775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6" name="Rectangle 120"/>
              <p:cNvSpPr>
                <a:spLocks noChangeArrowheads="1"/>
              </p:cNvSpPr>
              <p:nvPr/>
            </p:nvSpPr>
            <p:spPr bwMode="auto">
              <a:xfrm>
                <a:off x="905" y="786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7" name="Rectangle 121"/>
              <p:cNvSpPr>
                <a:spLocks noChangeArrowheads="1"/>
              </p:cNvSpPr>
              <p:nvPr/>
            </p:nvSpPr>
            <p:spPr bwMode="auto">
              <a:xfrm>
                <a:off x="905" y="798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8" name="Rectangle 122"/>
              <p:cNvSpPr>
                <a:spLocks noChangeArrowheads="1"/>
              </p:cNvSpPr>
              <p:nvPr/>
            </p:nvSpPr>
            <p:spPr bwMode="auto">
              <a:xfrm>
                <a:off x="905" y="809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9" name="Rectangle 123"/>
              <p:cNvSpPr>
                <a:spLocks noChangeArrowheads="1"/>
              </p:cNvSpPr>
              <p:nvPr/>
            </p:nvSpPr>
            <p:spPr bwMode="auto">
              <a:xfrm>
                <a:off x="905" y="821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0" name="Rectangle 124"/>
              <p:cNvSpPr>
                <a:spLocks noChangeArrowheads="1"/>
              </p:cNvSpPr>
              <p:nvPr/>
            </p:nvSpPr>
            <p:spPr bwMode="auto">
              <a:xfrm>
                <a:off x="905" y="769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1" name="Rectangle 125"/>
              <p:cNvSpPr>
                <a:spLocks noChangeArrowheads="1"/>
              </p:cNvSpPr>
              <p:nvPr/>
            </p:nvSpPr>
            <p:spPr bwMode="auto">
              <a:xfrm>
                <a:off x="905" y="780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2" name="Rectangle 126"/>
              <p:cNvSpPr>
                <a:spLocks noChangeArrowheads="1"/>
              </p:cNvSpPr>
              <p:nvPr/>
            </p:nvSpPr>
            <p:spPr bwMode="auto">
              <a:xfrm>
                <a:off x="905" y="792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3" name="Rectangle 127"/>
              <p:cNvSpPr>
                <a:spLocks noChangeArrowheads="1"/>
              </p:cNvSpPr>
              <p:nvPr/>
            </p:nvSpPr>
            <p:spPr bwMode="auto">
              <a:xfrm>
                <a:off x="905" y="803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4" name="Rectangle 128"/>
              <p:cNvSpPr>
                <a:spLocks noChangeArrowheads="1"/>
              </p:cNvSpPr>
              <p:nvPr/>
            </p:nvSpPr>
            <p:spPr bwMode="auto">
              <a:xfrm>
                <a:off x="905" y="815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5" name="Rectangle 129"/>
              <p:cNvSpPr>
                <a:spLocks noChangeArrowheads="1"/>
              </p:cNvSpPr>
              <p:nvPr/>
            </p:nvSpPr>
            <p:spPr bwMode="auto">
              <a:xfrm>
                <a:off x="905" y="826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6" name="Rectangle 130"/>
              <p:cNvSpPr>
                <a:spLocks noChangeArrowheads="1"/>
              </p:cNvSpPr>
              <p:nvPr/>
            </p:nvSpPr>
            <p:spPr bwMode="auto">
              <a:xfrm>
                <a:off x="905" y="832"/>
                <a:ext cx="137" cy="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7" name="Freeform 131"/>
              <p:cNvSpPr>
                <a:spLocks/>
              </p:cNvSpPr>
              <p:nvPr/>
            </p:nvSpPr>
            <p:spPr bwMode="auto">
              <a:xfrm>
                <a:off x="1042" y="763"/>
                <a:ext cx="137" cy="6"/>
              </a:xfrm>
              <a:custGeom>
                <a:avLst/>
                <a:gdLst>
                  <a:gd name="T0" fmla="*/ 0 w 703"/>
                  <a:gd name="T1" fmla="*/ 0 h 30"/>
                  <a:gd name="T2" fmla="*/ 703 w 703"/>
                  <a:gd name="T3" fmla="*/ 0 h 30"/>
                  <a:gd name="T4" fmla="*/ 691 w 703"/>
                  <a:gd name="T5" fmla="*/ 30 h 30"/>
                  <a:gd name="T6" fmla="*/ 0 w 703"/>
                  <a:gd name="T7" fmla="*/ 30 h 30"/>
                  <a:gd name="T8" fmla="*/ 0 w 70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30">
                    <a:moveTo>
                      <a:pt x="0" y="0"/>
                    </a:moveTo>
                    <a:lnTo>
                      <a:pt x="703" y="0"/>
                    </a:lnTo>
                    <a:cubicBezTo>
                      <a:pt x="698" y="9"/>
                      <a:pt x="694" y="19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8" name="Freeform 132"/>
              <p:cNvSpPr>
                <a:spLocks/>
              </p:cNvSpPr>
              <p:nvPr/>
            </p:nvSpPr>
            <p:spPr bwMode="auto">
              <a:xfrm>
                <a:off x="1042" y="775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82 w 682"/>
                  <a:gd name="T3" fmla="*/ 0 h 29"/>
                  <a:gd name="T4" fmla="*/ 677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82" y="0"/>
                    </a:lnTo>
                    <a:cubicBezTo>
                      <a:pt x="680" y="9"/>
                      <a:pt x="678" y="19"/>
                      <a:pt x="677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9" name="Freeform 133"/>
              <p:cNvSpPr>
                <a:spLocks/>
              </p:cNvSpPr>
              <p:nvPr/>
            </p:nvSpPr>
            <p:spPr bwMode="auto">
              <a:xfrm>
                <a:off x="1042" y="786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3 w 673"/>
                  <a:gd name="T3" fmla="*/ 0 h 30"/>
                  <a:gd name="T4" fmla="*/ 671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2" y="10"/>
                      <a:pt x="671" y="20"/>
                      <a:pt x="67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0" name="Freeform 134"/>
              <p:cNvSpPr>
                <a:spLocks/>
              </p:cNvSpPr>
              <p:nvPr/>
            </p:nvSpPr>
            <p:spPr bwMode="auto">
              <a:xfrm>
                <a:off x="1042" y="798"/>
                <a:ext cx="130" cy="5"/>
              </a:xfrm>
              <a:custGeom>
                <a:avLst/>
                <a:gdLst>
                  <a:gd name="T0" fmla="*/ 0 w 669"/>
                  <a:gd name="T1" fmla="*/ 0 h 30"/>
                  <a:gd name="T2" fmla="*/ 669 w 669"/>
                  <a:gd name="T3" fmla="*/ 0 h 30"/>
                  <a:gd name="T4" fmla="*/ 669 w 669"/>
                  <a:gd name="T5" fmla="*/ 15 h 30"/>
                  <a:gd name="T6" fmla="*/ 669 w 669"/>
                  <a:gd name="T7" fmla="*/ 30 h 30"/>
                  <a:gd name="T8" fmla="*/ 0 w 669"/>
                  <a:gd name="T9" fmla="*/ 30 h 30"/>
                  <a:gd name="T10" fmla="*/ 0 w 66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9" h="30">
                    <a:moveTo>
                      <a:pt x="0" y="0"/>
                    </a:moveTo>
                    <a:lnTo>
                      <a:pt x="669" y="0"/>
                    </a:lnTo>
                    <a:cubicBezTo>
                      <a:pt x="669" y="5"/>
                      <a:pt x="669" y="10"/>
                      <a:pt x="669" y="15"/>
                    </a:cubicBezTo>
                    <a:cubicBezTo>
                      <a:pt x="669" y="20"/>
                      <a:pt x="669" y="25"/>
                      <a:pt x="669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1" name="Freeform 135"/>
              <p:cNvSpPr>
                <a:spLocks/>
              </p:cNvSpPr>
              <p:nvPr/>
            </p:nvSpPr>
            <p:spPr bwMode="auto">
              <a:xfrm>
                <a:off x="1042" y="809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1 w 673"/>
                  <a:gd name="T3" fmla="*/ 0 h 30"/>
                  <a:gd name="T4" fmla="*/ 673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1" y="0"/>
                    </a:lnTo>
                    <a:cubicBezTo>
                      <a:pt x="671" y="10"/>
                      <a:pt x="672" y="20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2" name="Freeform 136"/>
              <p:cNvSpPr>
                <a:spLocks/>
              </p:cNvSpPr>
              <p:nvPr/>
            </p:nvSpPr>
            <p:spPr bwMode="auto">
              <a:xfrm>
                <a:off x="1042" y="821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77 w 682"/>
                  <a:gd name="T3" fmla="*/ 0 h 29"/>
                  <a:gd name="T4" fmla="*/ 682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77" y="0"/>
                    </a:lnTo>
                    <a:cubicBezTo>
                      <a:pt x="678" y="10"/>
                      <a:pt x="680" y="20"/>
                      <a:pt x="682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3" name="Freeform 137"/>
              <p:cNvSpPr>
                <a:spLocks/>
              </p:cNvSpPr>
              <p:nvPr/>
            </p:nvSpPr>
            <p:spPr bwMode="auto">
              <a:xfrm>
                <a:off x="1042" y="769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91 w 691"/>
                  <a:gd name="T3" fmla="*/ 0 h 30"/>
                  <a:gd name="T4" fmla="*/ 682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91" y="0"/>
                    </a:lnTo>
                    <a:cubicBezTo>
                      <a:pt x="688" y="9"/>
                      <a:pt x="685" y="19"/>
                      <a:pt x="682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4" name="Freeform 138"/>
              <p:cNvSpPr>
                <a:spLocks/>
              </p:cNvSpPr>
              <p:nvPr/>
            </p:nvSpPr>
            <p:spPr bwMode="auto">
              <a:xfrm>
                <a:off x="1042" y="780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7 w 677"/>
                  <a:gd name="T3" fmla="*/ 0 h 30"/>
                  <a:gd name="T4" fmla="*/ 675 w 677"/>
                  <a:gd name="T5" fmla="*/ 14 h 30"/>
                  <a:gd name="T6" fmla="*/ 673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7" y="0"/>
                    </a:lnTo>
                    <a:cubicBezTo>
                      <a:pt x="676" y="5"/>
                      <a:pt x="675" y="9"/>
                      <a:pt x="675" y="14"/>
                    </a:cubicBezTo>
                    <a:cubicBezTo>
                      <a:pt x="674" y="19"/>
                      <a:pt x="674" y="24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5" name="Freeform 139"/>
              <p:cNvSpPr>
                <a:spLocks/>
              </p:cNvSpPr>
              <p:nvPr/>
            </p:nvSpPr>
            <p:spPr bwMode="auto">
              <a:xfrm>
                <a:off x="1042" y="792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71 w 671"/>
                  <a:gd name="T3" fmla="*/ 0 h 29"/>
                  <a:gd name="T4" fmla="*/ 669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71" y="0"/>
                    </a:lnTo>
                    <a:cubicBezTo>
                      <a:pt x="670" y="9"/>
                      <a:pt x="670" y="19"/>
                      <a:pt x="669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6" name="Freeform 140"/>
              <p:cNvSpPr>
                <a:spLocks/>
              </p:cNvSpPr>
              <p:nvPr/>
            </p:nvSpPr>
            <p:spPr bwMode="auto">
              <a:xfrm>
                <a:off x="1042" y="803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69 w 671"/>
                  <a:gd name="T3" fmla="*/ 0 h 29"/>
                  <a:gd name="T4" fmla="*/ 671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69" y="0"/>
                    </a:lnTo>
                    <a:cubicBezTo>
                      <a:pt x="670" y="10"/>
                      <a:pt x="670" y="20"/>
                      <a:pt x="671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7" name="Freeform 141"/>
              <p:cNvSpPr>
                <a:spLocks/>
              </p:cNvSpPr>
              <p:nvPr/>
            </p:nvSpPr>
            <p:spPr bwMode="auto">
              <a:xfrm>
                <a:off x="1042" y="815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3 w 677"/>
                  <a:gd name="T3" fmla="*/ 0 h 30"/>
                  <a:gd name="T4" fmla="*/ 675 w 677"/>
                  <a:gd name="T5" fmla="*/ 16 h 30"/>
                  <a:gd name="T6" fmla="*/ 677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4" y="6"/>
                      <a:pt x="674" y="11"/>
                      <a:pt x="675" y="16"/>
                    </a:cubicBezTo>
                    <a:cubicBezTo>
                      <a:pt x="675" y="21"/>
                      <a:pt x="676" y="25"/>
                      <a:pt x="67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8" name="Freeform 142"/>
              <p:cNvSpPr>
                <a:spLocks/>
              </p:cNvSpPr>
              <p:nvPr/>
            </p:nvSpPr>
            <p:spPr bwMode="auto">
              <a:xfrm>
                <a:off x="1042" y="826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82 w 691"/>
                  <a:gd name="T3" fmla="*/ 0 h 30"/>
                  <a:gd name="T4" fmla="*/ 691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82" y="0"/>
                    </a:lnTo>
                    <a:cubicBezTo>
                      <a:pt x="685" y="11"/>
                      <a:pt x="688" y="21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9" name="Freeform 143"/>
              <p:cNvSpPr>
                <a:spLocks/>
              </p:cNvSpPr>
              <p:nvPr/>
            </p:nvSpPr>
            <p:spPr bwMode="auto">
              <a:xfrm>
                <a:off x="1042" y="832"/>
                <a:ext cx="136" cy="4"/>
              </a:xfrm>
              <a:custGeom>
                <a:avLst/>
                <a:gdLst>
                  <a:gd name="T0" fmla="*/ 0 w 698"/>
                  <a:gd name="T1" fmla="*/ 0 h 20"/>
                  <a:gd name="T2" fmla="*/ 691 w 698"/>
                  <a:gd name="T3" fmla="*/ 0 h 20"/>
                  <a:gd name="T4" fmla="*/ 698 w 698"/>
                  <a:gd name="T5" fmla="*/ 20 h 20"/>
                  <a:gd name="T6" fmla="*/ 0 w 698"/>
                  <a:gd name="T7" fmla="*/ 20 h 20"/>
                  <a:gd name="T8" fmla="*/ 0 w 69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20">
                    <a:moveTo>
                      <a:pt x="0" y="0"/>
                    </a:moveTo>
                    <a:lnTo>
                      <a:pt x="691" y="0"/>
                    </a:lnTo>
                    <a:cubicBezTo>
                      <a:pt x="693" y="7"/>
                      <a:pt x="696" y="14"/>
                      <a:pt x="698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0" name="Freeform 144"/>
              <p:cNvSpPr>
                <a:spLocks/>
              </p:cNvSpPr>
              <p:nvPr/>
            </p:nvSpPr>
            <p:spPr bwMode="auto">
              <a:xfrm>
                <a:off x="897" y="753"/>
                <a:ext cx="290" cy="93"/>
              </a:xfrm>
              <a:custGeom>
                <a:avLst/>
                <a:gdLst>
                  <a:gd name="T0" fmla="*/ 1496 w 1496"/>
                  <a:gd name="T1" fmla="*/ 477 h 477"/>
                  <a:gd name="T2" fmla="*/ 93 w 1496"/>
                  <a:gd name="T3" fmla="*/ 477 h 477"/>
                  <a:gd name="T4" fmla="*/ 6 w 1496"/>
                  <a:gd name="T5" fmla="*/ 329 h 477"/>
                  <a:gd name="T6" fmla="*/ 0 w 1496"/>
                  <a:gd name="T7" fmla="*/ 238 h 477"/>
                  <a:gd name="T8" fmla="*/ 6 w 1496"/>
                  <a:gd name="T9" fmla="*/ 148 h 477"/>
                  <a:gd name="T10" fmla="*/ 93 w 1496"/>
                  <a:gd name="T11" fmla="*/ 0 h 477"/>
                  <a:gd name="T12" fmla="*/ 1496 w 1496"/>
                  <a:gd name="T13" fmla="*/ 0 h 477"/>
                  <a:gd name="T14" fmla="*/ 1496 w 1496"/>
                  <a:gd name="T15" fmla="*/ 50 h 477"/>
                  <a:gd name="T16" fmla="*/ 93 w 1496"/>
                  <a:gd name="T17" fmla="*/ 50 h 477"/>
                  <a:gd name="T18" fmla="*/ 56 w 1496"/>
                  <a:gd name="T19" fmla="*/ 154 h 477"/>
                  <a:gd name="T20" fmla="*/ 51 w 1496"/>
                  <a:gd name="T21" fmla="*/ 238 h 477"/>
                  <a:gd name="T22" fmla="*/ 56 w 1496"/>
                  <a:gd name="T23" fmla="*/ 322 h 477"/>
                  <a:gd name="T24" fmla="*/ 93 w 1496"/>
                  <a:gd name="T25" fmla="*/ 426 h 477"/>
                  <a:gd name="T26" fmla="*/ 1496 w 1496"/>
                  <a:gd name="T27" fmla="*/ 426 h 477"/>
                  <a:gd name="T28" fmla="*/ 1496 w 1496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6" h="477">
                    <a:moveTo>
                      <a:pt x="1496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1496" y="0"/>
                    </a:lnTo>
                    <a:lnTo>
                      <a:pt x="1496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1496" y="426"/>
                    </a:lnTo>
                    <a:lnTo>
                      <a:pt x="1496" y="47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1" name="Freeform 145"/>
              <p:cNvSpPr>
                <a:spLocks/>
              </p:cNvSpPr>
              <p:nvPr/>
            </p:nvSpPr>
            <p:spPr bwMode="auto">
              <a:xfrm>
                <a:off x="897" y="753"/>
                <a:ext cx="145" cy="93"/>
              </a:xfrm>
              <a:custGeom>
                <a:avLst/>
                <a:gdLst>
                  <a:gd name="T0" fmla="*/ 748 w 748"/>
                  <a:gd name="T1" fmla="*/ 477 h 477"/>
                  <a:gd name="T2" fmla="*/ 93 w 748"/>
                  <a:gd name="T3" fmla="*/ 477 h 477"/>
                  <a:gd name="T4" fmla="*/ 6 w 748"/>
                  <a:gd name="T5" fmla="*/ 329 h 477"/>
                  <a:gd name="T6" fmla="*/ 0 w 748"/>
                  <a:gd name="T7" fmla="*/ 238 h 477"/>
                  <a:gd name="T8" fmla="*/ 6 w 748"/>
                  <a:gd name="T9" fmla="*/ 148 h 477"/>
                  <a:gd name="T10" fmla="*/ 93 w 748"/>
                  <a:gd name="T11" fmla="*/ 0 h 477"/>
                  <a:gd name="T12" fmla="*/ 748 w 748"/>
                  <a:gd name="T13" fmla="*/ 0 h 477"/>
                  <a:gd name="T14" fmla="*/ 748 w 748"/>
                  <a:gd name="T15" fmla="*/ 50 h 477"/>
                  <a:gd name="T16" fmla="*/ 93 w 748"/>
                  <a:gd name="T17" fmla="*/ 50 h 477"/>
                  <a:gd name="T18" fmla="*/ 56 w 748"/>
                  <a:gd name="T19" fmla="*/ 154 h 477"/>
                  <a:gd name="T20" fmla="*/ 51 w 748"/>
                  <a:gd name="T21" fmla="*/ 238 h 477"/>
                  <a:gd name="T22" fmla="*/ 56 w 748"/>
                  <a:gd name="T23" fmla="*/ 322 h 477"/>
                  <a:gd name="T24" fmla="*/ 93 w 748"/>
                  <a:gd name="T25" fmla="*/ 426 h 477"/>
                  <a:gd name="T26" fmla="*/ 748 w 748"/>
                  <a:gd name="T27" fmla="*/ 426 h 477"/>
                  <a:gd name="T28" fmla="*/ 748 w 748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8" h="477">
                    <a:moveTo>
                      <a:pt x="748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748" y="0"/>
                    </a:lnTo>
                    <a:lnTo>
                      <a:pt x="748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748" y="426"/>
                    </a:lnTo>
                    <a:lnTo>
                      <a:pt x="748" y="47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2" name="Freeform 146"/>
              <p:cNvSpPr>
                <a:spLocks/>
              </p:cNvSpPr>
              <p:nvPr/>
            </p:nvSpPr>
            <p:spPr bwMode="auto">
              <a:xfrm>
                <a:off x="984" y="623"/>
                <a:ext cx="229" cy="73"/>
              </a:xfrm>
              <a:custGeom>
                <a:avLst/>
                <a:gdLst>
                  <a:gd name="T0" fmla="*/ 0 w 1180"/>
                  <a:gd name="T1" fmla="*/ 376 h 376"/>
                  <a:gd name="T2" fmla="*/ 1106 w 1180"/>
                  <a:gd name="T3" fmla="*/ 376 h 376"/>
                  <a:gd name="T4" fmla="*/ 1176 w 1180"/>
                  <a:gd name="T5" fmla="*/ 260 h 376"/>
                  <a:gd name="T6" fmla="*/ 1180 w 1180"/>
                  <a:gd name="T7" fmla="*/ 188 h 376"/>
                  <a:gd name="T8" fmla="*/ 1176 w 1180"/>
                  <a:gd name="T9" fmla="*/ 117 h 376"/>
                  <a:gd name="T10" fmla="*/ 1106 w 1180"/>
                  <a:gd name="T11" fmla="*/ 0 h 376"/>
                  <a:gd name="T12" fmla="*/ 0 w 1180"/>
                  <a:gd name="T13" fmla="*/ 0 h 376"/>
                  <a:gd name="T14" fmla="*/ 0 w 1180"/>
                  <a:gd name="T15" fmla="*/ 40 h 376"/>
                  <a:gd name="T16" fmla="*/ 1106 w 1180"/>
                  <a:gd name="T17" fmla="*/ 40 h 376"/>
                  <a:gd name="T18" fmla="*/ 1136 w 1180"/>
                  <a:gd name="T19" fmla="*/ 122 h 376"/>
                  <a:gd name="T20" fmla="*/ 1140 w 1180"/>
                  <a:gd name="T21" fmla="*/ 188 h 376"/>
                  <a:gd name="T22" fmla="*/ 1136 w 1180"/>
                  <a:gd name="T23" fmla="*/ 255 h 376"/>
                  <a:gd name="T24" fmla="*/ 1106 w 1180"/>
                  <a:gd name="T25" fmla="*/ 336 h 376"/>
                  <a:gd name="T26" fmla="*/ 0 w 1180"/>
                  <a:gd name="T27" fmla="*/ 336 h 376"/>
                  <a:gd name="T28" fmla="*/ 0 w 1180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0" h="376">
                    <a:moveTo>
                      <a:pt x="0" y="376"/>
                    </a:moveTo>
                    <a:lnTo>
                      <a:pt x="1106" y="376"/>
                    </a:lnTo>
                    <a:cubicBezTo>
                      <a:pt x="1144" y="376"/>
                      <a:pt x="1167" y="325"/>
                      <a:pt x="1176" y="260"/>
                    </a:cubicBezTo>
                    <a:cubicBezTo>
                      <a:pt x="1178" y="237"/>
                      <a:pt x="1180" y="212"/>
                      <a:pt x="1180" y="188"/>
                    </a:cubicBezTo>
                    <a:cubicBezTo>
                      <a:pt x="1180" y="164"/>
                      <a:pt x="1178" y="140"/>
                      <a:pt x="1176" y="117"/>
                    </a:cubicBezTo>
                    <a:cubicBezTo>
                      <a:pt x="1167" y="51"/>
                      <a:pt x="1144" y="0"/>
                      <a:pt x="1106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1106" y="40"/>
                    </a:lnTo>
                    <a:cubicBezTo>
                      <a:pt x="1120" y="40"/>
                      <a:pt x="1130" y="76"/>
                      <a:pt x="1136" y="122"/>
                    </a:cubicBezTo>
                    <a:cubicBezTo>
                      <a:pt x="1139" y="142"/>
                      <a:pt x="1140" y="165"/>
                      <a:pt x="1140" y="188"/>
                    </a:cubicBezTo>
                    <a:cubicBezTo>
                      <a:pt x="1140" y="211"/>
                      <a:pt x="1139" y="234"/>
                      <a:pt x="1136" y="255"/>
                    </a:cubicBezTo>
                    <a:cubicBezTo>
                      <a:pt x="1130" y="300"/>
                      <a:pt x="1120" y="336"/>
                      <a:pt x="1106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3" name="Freeform 147"/>
              <p:cNvSpPr>
                <a:spLocks/>
              </p:cNvSpPr>
              <p:nvPr/>
            </p:nvSpPr>
            <p:spPr bwMode="auto">
              <a:xfrm>
                <a:off x="1096" y="623"/>
                <a:ext cx="117" cy="73"/>
              </a:xfrm>
              <a:custGeom>
                <a:avLst/>
                <a:gdLst>
                  <a:gd name="T0" fmla="*/ 0 w 602"/>
                  <a:gd name="T1" fmla="*/ 376 h 376"/>
                  <a:gd name="T2" fmla="*/ 528 w 602"/>
                  <a:gd name="T3" fmla="*/ 376 h 376"/>
                  <a:gd name="T4" fmla="*/ 598 w 602"/>
                  <a:gd name="T5" fmla="*/ 260 h 376"/>
                  <a:gd name="T6" fmla="*/ 602 w 602"/>
                  <a:gd name="T7" fmla="*/ 188 h 376"/>
                  <a:gd name="T8" fmla="*/ 598 w 602"/>
                  <a:gd name="T9" fmla="*/ 117 h 376"/>
                  <a:gd name="T10" fmla="*/ 528 w 602"/>
                  <a:gd name="T11" fmla="*/ 0 h 376"/>
                  <a:gd name="T12" fmla="*/ 0 w 602"/>
                  <a:gd name="T13" fmla="*/ 0 h 376"/>
                  <a:gd name="T14" fmla="*/ 0 w 602"/>
                  <a:gd name="T15" fmla="*/ 40 h 376"/>
                  <a:gd name="T16" fmla="*/ 528 w 602"/>
                  <a:gd name="T17" fmla="*/ 40 h 376"/>
                  <a:gd name="T18" fmla="*/ 558 w 602"/>
                  <a:gd name="T19" fmla="*/ 122 h 376"/>
                  <a:gd name="T20" fmla="*/ 562 w 602"/>
                  <a:gd name="T21" fmla="*/ 188 h 376"/>
                  <a:gd name="T22" fmla="*/ 558 w 602"/>
                  <a:gd name="T23" fmla="*/ 255 h 376"/>
                  <a:gd name="T24" fmla="*/ 528 w 602"/>
                  <a:gd name="T25" fmla="*/ 336 h 376"/>
                  <a:gd name="T26" fmla="*/ 0 w 602"/>
                  <a:gd name="T27" fmla="*/ 336 h 376"/>
                  <a:gd name="T28" fmla="*/ 0 w 602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2" h="376">
                    <a:moveTo>
                      <a:pt x="0" y="376"/>
                    </a:moveTo>
                    <a:lnTo>
                      <a:pt x="528" y="376"/>
                    </a:lnTo>
                    <a:cubicBezTo>
                      <a:pt x="566" y="376"/>
                      <a:pt x="589" y="325"/>
                      <a:pt x="598" y="260"/>
                    </a:cubicBezTo>
                    <a:cubicBezTo>
                      <a:pt x="600" y="237"/>
                      <a:pt x="602" y="212"/>
                      <a:pt x="602" y="188"/>
                    </a:cubicBezTo>
                    <a:cubicBezTo>
                      <a:pt x="602" y="164"/>
                      <a:pt x="600" y="140"/>
                      <a:pt x="598" y="117"/>
                    </a:cubicBezTo>
                    <a:cubicBezTo>
                      <a:pt x="589" y="51"/>
                      <a:pt x="566" y="0"/>
                      <a:pt x="528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528" y="40"/>
                    </a:lnTo>
                    <a:cubicBezTo>
                      <a:pt x="542" y="40"/>
                      <a:pt x="552" y="76"/>
                      <a:pt x="558" y="122"/>
                    </a:cubicBezTo>
                    <a:cubicBezTo>
                      <a:pt x="561" y="142"/>
                      <a:pt x="562" y="165"/>
                      <a:pt x="562" y="188"/>
                    </a:cubicBezTo>
                    <a:cubicBezTo>
                      <a:pt x="562" y="211"/>
                      <a:pt x="561" y="234"/>
                      <a:pt x="558" y="255"/>
                    </a:cubicBezTo>
                    <a:cubicBezTo>
                      <a:pt x="552" y="300"/>
                      <a:pt x="542" y="336"/>
                      <a:pt x="528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4" name="Freeform 148"/>
              <p:cNvSpPr>
                <a:spLocks/>
              </p:cNvSpPr>
              <p:nvPr/>
            </p:nvSpPr>
            <p:spPr bwMode="auto">
              <a:xfrm>
                <a:off x="916" y="106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4 h 360"/>
                  <a:gd name="T6" fmla="*/ 1708 w 1708"/>
                  <a:gd name="T7" fmla="*/ 133 h 360"/>
                  <a:gd name="T8" fmla="*/ 1155 w 1708"/>
                  <a:gd name="T9" fmla="*/ 133 h 360"/>
                  <a:gd name="T10" fmla="*/ 1155 w 1708"/>
                  <a:gd name="T11" fmla="*/ 151 h 360"/>
                  <a:gd name="T12" fmla="*/ 1155 w 1708"/>
                  <a:gd name="T13" fmla="*/ 169 h 360"/>
                  <a:gd name="T14" fmla="*/ 1155 w 1708"/>
                  <a:gd name="T15" fmla="*/ 187 h 360"/>
                  <a:gd name="T16" fmla="*/ 1155 w 1708"/>
                  <a:gd name="T17" fmla="*/ 205 h 360"/>
                  <a:gd name="T18" fmla="*/ 1155 w 1708"/>
                  <a:gd name="T19" fmla="*/ 223 h 360"/>
                  <a:gd name="T20" fmla="*/ 1155 w 1708"/>
                  <a:gd name="T21" fmla="*/ 241 h 360"/>
                  <a:gd name="T22" fmla="*/ 1155 w 1708"/>
                  <a:gd name="T23" fmla="*/ 259 h 360"/>
                  <a:gd name="T24" fmla="*/ 1155 w 1708"/>
                  <a:gd name="T25" fmla="*/ 277 h 360"/>
                  <a:gd name="T26" fmla="*/ 1155 w 1708"/>
                  <a:gd name="T27" fmla="*/ 295 h 360"/>
                  <a:gd name="T28" fmla="*/ 1155 w 1708"/>
                  <a:gd name="T29" fmla="*/ 313 h 360"/>
                  <a:gd name="T30" fmla="*/ 1155 w 1708"/>
                  <a:gd name="T31" fmla="*/ 331 h 360"/>
                  <a:gd name="T32" fmla="*/ 1155 w 1708"/>
                  <a:gd name="T33" fmla="*/ 349 h 360"/>
                  <a:gd name="T34" fmla="*/ 1155 w 1708"/>
                  <a:gd name="T35" fmla="*/ 360 h 360"/>
                  <a:gd name="T36" fmla="*/ 1119 w 1708"/>
                  <a:gd name="T37" fmla="*/ 360 h 360"/>
                  <a:gd name="T38" fmla="*/ 24 w 1708"/>
                  <a:gd name="T39" fmla="*/ 360 h 360"/>
                  <a:gd name="T40" fmla="*/ 0 w 1708"/>
                  <a:gd name="T41" fmla="*/ 335 h 360"/>
                  <a:gd name="T42" fmla="*/ 0 w 1708"/>
                  <a:gd name="T43" fmla="*/ 24 h 360"/>
                  <a:gd name="T44" fmla="*/ 24 w 1708"/>
                  <a:gd name="T4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4"/>
                    </a:cubicBezTo>
                    <a:lnTo>
                      <a:pt x="1708" y="133"/>
                    </a:lnTo>
                    <a:lnTo>
                      <a:pt x="1155" y="133"/>
                    </a:lnTo>
                    <a:lnTo>
                      <a:pt x="1155" y="151"/>
                    </a:lnTo>
                    <a:lnTo>
                      <a:pt x="1155" y="169"/>
                    </a:lnTo>
                    <a:lnTo>
                      <a:pt x="1155" y="187"/>
                    </a:lnTo>
                    <a:lnTo>
                      <a:pt x="1155" y="205"/>
                    </a:lnTo>
                    <a:lnTo>
                      <a:pt x="1155" y="223"/>
                    </a:lnTo>
                    <a:lnTo>
                      <a:pt x="1155" y="241"/>
                    </a:lnTo>
                    <a:lnTo>
                      <a:pt x="1155" y="259"/>
                    </a:lnTo>
                    <a:lnTo>
                      <a:pt x="1155" y="277"/>
                    </a:lnTo>
                    <a:lnTo>
                      <a:pt x="1155" y="295"/>
                    </a:lnTo>
                    <a:lnTo>
                      <a:pt x="1155" y="313"/>
                    </a:lnTo>
                    <a:lnTo>
                      <a:pt x="1155" y="331"/>
                    </a:lnTo>
                    <a:lnTo>
                      <a:pt x="1155" y="349"/>
                    </a:lnTo>
                    <a:lnTo>
                      <a:pt x="1155" y="360"/>
                    </a:lnTo>
                    <a:lnTo>
                      <a:pt x="1119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5" name="Freeform 149"/>
              <p:cNvSpPr>
                <a:spLocks/>
              </p:cNvSpPr>
              <p:nvPr/>
            </p:nvSpPr>
            <p:spPr bwMode="auto">
              <a:xfrm>
                <a:off x="916" y="106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4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6" name="Rectangle 150"/>
              <p:cNvSpPr>
                <a:spLocks noChangeArrowheads="1"/>
              </p:cNvSpPr>
              <p:nvPr/>
            </p:nvSpPr>
            <p:spPr bwMode="auto">
              <a:xfrm>
                <a:off x="1192" y="1065"/>
                <a:ext cx="27" cy="2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7" name="Rectangle 151"/>
              <p:cNvSpPr>
                <a:spLocks noChangeArrowheads="1"/>
              </p:cNvSpPr>
              <p:nvPr/>
            </p:nvSpPr>
            <p:spPr bwMode="auto">
              <a:xfrm>
                <a:off x="949" y="1065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8" name="Rectangle 152"/>
              <p:cNvSpPr>
                <a:spLocks noChangeArrowheads="1"/>
              </p:cNvSpPr>
              <p:nvPr/>
            </p:nvSpPr>
            <p:spPr bwMode="auto">
              <a:xfrm>
                <a:off x="1181" y="1065"/>
                <a:ext cx="7" cy="2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9" name="Rectangle 153"/>
              <p:cNvSpPr>
                <a:spLocks noChangeArrowheads="1"/>
              </p:cNvSpPr>
              <p:nvPr/>
            </p:nvSpPr>
            <p:spPr bwMode="auto">
              <a:xfrm>
                <a:off x="938" y="1065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0" name="Freeform 154"/>
              <p:cNvSpPr>
                <a:spLocks/>
              </p:cNvSpPr>
              <p:nvPr/>
            </p:nvSpPr>
            <p:spPr bwMode="auto">
              <a:xfrm>
                <a:off x="896" y="991"/>
                <a:ext cx="331" cy="70"/>
              </a:xfrm>
              <a:custGeom>
                <a:avLst/>
                <a:gdLst>
                  <a:gd name="T0" fmla="*/ 25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5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5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5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1" name="Freeform 155"/>
              <p:cNvSpPr>
                <a:spLocks/>
              </p:cNvSpPr>
              <p:nvPr/>
            </p:nvSpPr>
            <p:spPr bwMode="auto">
              <a:xfrm>
                <a:off x="896" y="991"/>
                <a:ext cx="166" cy="70"/>
              </a:xfrm>
              <a:custGeom>
                <a:avLst/>
                <a:gdLst>
                  <a:gd name="T0" fmla="*/ 25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5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5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5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2" name="Rectangle 156"/>
              <p:cNvSpPr>
                <a:spLocks noChangeArrowheads="1"/>
              </p:cNvSpPr>
              <p:nvPr/>
            </p:nvSpPr>
            <p:spPr bwMode="auto">
              <a:xfrm>
                <a:off x="1172" y="995"/>
                <a:ext cx="28" cy="6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3" name="Rectangle 157"/>
              <p:cNvSpPr>
                <a:spLocks noChangeArrowheads="1"/>
              </p:cNvSpPr>
              <p:nvPr/>
            </p:nvSpPr>
            <p:spPr bwMode="auto">
              <a:xfrm>
                <a:off x="929" y="995"/>
                <a:ext cx="28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4" name="Rectangle 158"/>
              <p:cNvSpPr>
                <a:spLocks noChangeArrowheads="1"/>
              </p:cNvSpPr>
              <p:nvPr/>
            </p:nvSpPr>
            <p:spPr bwMode="auto">
              <a:xfrm>
                <a:off x="1161" y="995"/>
                <a:ext cx="7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5" name="Rectangle 159"/>
              <p:cNvSpPr>
                <a:spLocks noChangeArrowheads="1"/>
              </p:cNvSpPr>
              <p:nvPr/>
            </p:nvSpPr>
            <p:spPr bwMode="auto">
              <a:xfrm>
                <a:off x="918" y="995"/>
                <a:ext cx="7" cy="6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6" name="Freeform 160"/>
              <p:cNvSpPr>
                <a:spLocks/>
              </p:cNvSpPr>
              <p:nvPr/>
            </p:nvSpPr>
            <p:spPr bwMode="auto">
              <a:xfrm>
                <a:off x="916" y="92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4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4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7" name="Freeform 161"/>
              <p:cNvSpPr>
                <a:spLocks/>
              </p:cNvSpPr>
              <p:nvPr/>
            </p:nvSpPr>
            <p:spPr bwMode="auto">
              <a:xfrm>
                <a:off x="916" y="92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8" name="Rectangle 162"/>
              <p:cNvSpPr>
                <a:spLocks noChangeArrowheads="1"/>
              </p:cNvSpPr>
              <p:nvPr/>
            </p:nvSpPr>
            <p:spPr bwMode="auto">
              <a:xfrm>
                <a:off x="1192" y="926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9" name="Rectangle 163"/>
              <p:cNvSpPr>
                <a:spLocks noChangeArrowheads="1"/>
              </p:cNvSpPr>
              <p:nvPr/>
            </p:nvSpPr>
            <p:spPr bwMode="auto">
              <a:xfrm>
                <a:off x="949" y="926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0" name="Rectangle 164"/>
              <p:cNvSpPr>
                <a:spLocks noChangeArrowheads="1"/>
              </p:cNvSpPr>
              <p:nvPr/>
            </p:nvSpPr>
            <p:spPr bwMode="auto">
              <a:xfrm>
                <a:off x="1181" y="926"/>
                <a:ext cx="7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1" name="Rectangle 165"/>
              <p:cNvSpPr>
                <a:spLocks noChangeArrowheads="1"/>
              </p:cNvSpPr>
              <p:nvPr/>
            </p:nvSpPr>
            <p:spPr bwMode="auto">
              <a:xfrm>
                <a:off x="938" y="926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2" name="Freeform 166"/>
              <p:cNvSpPr>
                <a:spLocks/>
              </p:cNvSpPr>
              <p:nvPr/>
            </p:nvSpPr>
            <p:spPr bwMode="auto">
              <a:xfrm>
                <a:off x="874" y="1131"/>
                <a:ext cx="284" cy="80"/>
              </a:xfrm>
              <a:custGeom>
                <a:avLst/>
                <a:gdLst>
                  <a:gd name="T0" fmla="*/ 29 w 1461"/>
                  <a:gd name="T1" fmla="*/ 0 h 416"/>
                  <a:gd name="T2" fmla="*/ 1334 w 1461"/>
                  <a:gd name="T3" fmla="*/ 0 h 416"/>
                  <a:gd name="T4" fmla="*/ 1334 w 1461"/>
                  <a:gd name="T5" fmla="*/ 50 h 416"/>
                  <a:gd name="T6" fmla="*/ 1370 w 1461"/>
                  <a:gd name="T7" fmla="*/ 50 h 416"/>
                  <a:gd name="T8" fmla="*/ 1461 w 1461"/>
                  <a:gd name="T9" fmla="*/ 50 h 416"/>
                  <a:gd name="T10" fmla="*/ 1383 w 1461"/>
                  <a:gd name="T11" fmla="*/ 172 h 416"/>
                  <a:gd name="T12" fmla="*/ 1379 w 1461"/>
                  <a:gd name="T13" fmla="*/ 242 h 416"/>
                  <a:gd name="T14" fmla="*/ 1383 w 1461"/>
                  <a:gd name="T15" fmla="*/ 311 h 416"/>
                  <a:gd name="T16" fmla="*/ 1423 w 1461"/>
                  <a:gd name="T17" fmla="*/ 416 h 416"/>
                  <a:gd name="T18" fmla="*/ 29 w 1461"/>
                  <a:gd name="T19" fmla="*/ 416 h 416"/>
                  <a:gd name="T20" fmla="*/ 0 w 1461"/>
                  <a:gd name="T21" fmla="*/ 388 h 416"/>
                  <a:gd name="T22" fmla="*/ 0 w 1461"/>
                  <a:gd name="T23" fmla="*/ 28 h 416"/>
                  <a:gd name="T24" fmla="*/ 29 w 1461"/>
                  <a:gd name="T2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1" h="416">
                    <a:moveTo>
                      <a:pt x="29" y="0"/>
                    </a:moveTo>
                    <a:lnTo>
                      <a:pt x="1334" y="0"/>
                    </a:lnTo>
                    <a:lnTo>
                      <a:pt x="1334" y="50"/>
                    </a:lnTo>
                    <a:lnTo>
                      <a:pt x="1370" y="50"/>
                    </a:lnTo>
                    <a:lnTo>
                      <a:pt x="1461" y="50"/>
                    </a:lnTo>
                    <a:cubicBezTo>
                      <a:pt x="1417" y="50"/>
                      <a:pt x="1392" y="103"/>
                      <a:pt x="1383" y="172"/>
                    </a:cubicBezTo>
                    <a:cubicBezTo>
                      <a:pt x="1380" y="194"/>
                      <a:pt x="1379" y="218"/>
                      <a:pt x="1379" y="242"/>
                    </a:cubicBezTo>
                    <a:cubicBezTo>
                      <a:pt x="1379" y="265"/>
                      <a:pt x="1380" y="289"/>
                      <a:pt x="1383" y="311"/>
                    </a:cubicBezTo>
                    <a:cubicBezTo>
                      <a:pt x="1389" y="357"/>
                      <a:pt x="1402" y="395"/>
                      <a:pt x="1423" y="416"/>
                    </a:cubicBez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3" name="Freeform 167"/>
              <p:cNvSpPr>
                <a:spLocks/>
              </p:cNvSpPr>
              <p:nvPr/>
            </p:nvSpPr>
            <p:spPr bwMode="auto">
              <a:xfrm>
                <a:off x="874" y="1131"/>
                <a:ext cx="192" cy="80"/>
              </a:xfrm>
              <a:custGeom>
                <a:avLst/>
                <a:gdLst>
                  <a:gd name="T0" fmla="*/ 29 w 989"/>
                  <a:gd name="T1" fmla="*/ 0 h 416"/>
                  <a:gd name="T2" fmla="*/ 989 w 989"/>
                  <a:gd name="T3" fmla="*/ 0 h 416"/>
                  <a:gd name="T4" fmla="*/ 989 w 989"/>
                  <a:gd name="T5" fmla="*/ 416 h 416"/>
                  <a:gd name="T6" fmla="*/ 29 w 989"/>
                  <a:gd name="T7" fmla="*/ 416 h 416"/>
                  <a:gd name="T8" fmla="*/ 0 w 989"/>
                  <a:gd name="T9" fmla="*/ 388 h 416"/>
                  <a:gd name="T10" fmla="*/ 0 w 989"/>
                  <a:gd name="T11" fmla="*/ 28 h 416"/>
                  <a:gd name="T12" fmla="*/ 29 w 989"/>
                  <a:gd name="T1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16">
                    <a:moveTo>
                      <a:pt x="29" y="0"/>
                    </a:moveTo>
                    <a:lnTo>
                      <a:pt x="989" y="0"/>
                    </a:lnTo>
                    <a:lnTo>
                      <a:pt x="989" y="416"/>
                    </a:ln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4" name="Rectangle 168"/>
              <p:cNvSpPr>
                <a:spLocks noChangeArrowheads="1"/>
              </p:cNvSpPr>
              <p:nvPr/>
            </p:nvSpPr>
            <p:spPr bwMode="auto">
              <a:xfrm>
                <a:off x="912" y="1136"/>
                <a:ext cx="33" cy="7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5" name="Rectangle 169"/>
              <p:cNvSpPr>
                <a:spLocks noChangeArrowheads="1"/>
              </p:cNvSpPr>
              <p:nvPr/>
            </p:nvSpPr>
            <p:spPr bwMode="auto">
              <a:xfrm>
                <a:off x="900" y="1136"/>
                <a:ext cx="8" cy="7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6" name="Freeform 170"/>
              <p:cNvSpPr>
                <a:spLocks/>
              </p:cNvSpPr>
              <p:nvPr/>
            </p:nvSpPr>
            <p:spPr bwMode="auto">
              <a:xfrm>
                <a:off x="1066" y="1151"/>
                <a:ext cx="80" cy="40"/>
              </a:xfrm>
              <a:custGeom>
                <a:avLst/>
                <a:gdLst>
                  <a:gd name="T0" fmla="*/ 0 w 409"/>
                  <a:gd name="T1" fmla="*/ 0 h 202"/>
                  <a:gd name="T2" fmla="*/ 409 w 409"/>
                  <a:gd name="T3" fmla="*/ 0 h 202"/>
                  <a:gd name="T4" fmla="*/ 394 w 409"/>
                  <a:gd name="T5" fmla="*/ 65 h 202"/>
                  <a:gd name="T6" fmla="*/ 390 w 409"/>
                  <a:gd name="T7" fmla="*/ 135 h 202"/>
                  <a:gd name="T8" fmla="*/ 394 w 409"/>
                  <a:gd name="T9" fmla="*/ 202 h 202"/>
                  <a:gd name="T10" fmla="*/ 0 w 409"/>
                  <a:gd name="T11" fmla="*/ 202 h 202"/>
                  <a:gd name="T12" fmla="*/ 0 w 409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202">
                    <a:moveTo>
                      <a:pt x="0" y="0"/>
                    </a:moveTo>
                    <a:lnTo>
                      <a:pt x="409" y="0"/>
                    </a:lnTo>
                    <a:cubicBezTo>
                      <a:pt x="402" y="19"/>
                      <a:pt x="397" y="41"/>
                      <a:pt x="394" y="65"/>
                    </a:cubicBezTo>
                    <a:cubicBezTo>
                      <a:pt x="391" y="87"/>
                      <a:pt x="390" y="111"/>
                      <a:pt x="390" y="135"/>
                    </a:cubicBezTo>
                    <a:cubicBezTo>
                      <a:pt x="390" y="157"/>
                      <a:pt x="391" y="180"/>
                      <a:pt x="394" y="202"/>
                    </a:cubicBez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7" name="Rectangle 171"/>
              <p:cNvSpPr>
                <a:spLocks noChangeArrowheads="1"/>
              </p:cNvSpPr>
              <p:nvPr/>
            </p:nvSpPr>
            <p:spPr bwMode="auto">
              <a:xfrm>
                <a:off x="966" y="1151"/>
                <a:ext cx="100" cy="40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8" name="Rectangle 172"/>
              <p:cNvSpPr>
                <a:spLocks noChangeArrowheads="1"/>
              </p:cNvSpPr>
              <p:nvPr/>
            </p:nvSpPr>
            <p:spPr bwMode="auto">
              <a:xfrm>
                <a:off x="1082" y="94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9" name="Rectangle 173"/>
              <p:cNvSpPr>
                <a:spLocks noChangeArrowheads="1"/>
              </p:cNvSpPr>
              <p:nvPr/>
            </p:nvSpPr>
            <p:spPr bwMode="auto">
              <a:xfrm>
                <a:off x="1010" y="94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0" name="Rectangle 174"/>
              <p:cNvSpPr>
                <a:spLocks noChangeArrowheads="1"/>
              </p:cNvSpPr>
              <p:nvPr/>
            </p:nvSpPr>
            <p:spPr bwMode="auto">
              <a:xfrm>
                <a:off x="1062" y="101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1" name="Rectangle 175"/>
              <p:cNvSpPr>
                <a:spLocks noChangeArrowheads="1"/>
              </p:cNvSpPr>
              <p:nvPr/>
            </p:nvSpPr>
            <p:spPr bwMode="auto">
              <a:xfrm>
                <a:off x="990" y="101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2" name="Rectangle 176"/>
              <p:cNvSpPr>
                <a:spLocks noChangeArrowheads="1"/>
              </p:cNvSpPr>
              <p:nvPr/>
            </p:nvSpPr>
            <p:spPr bwMode="auto">
              <a:xfrm>
                <a:off x="1146" y="115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3" name="Rectangle 177"/>
              <p:cNvSpPr>
                <a:spLocks noChangeArrowheads="1"/>
              </p:cNvSpPr>
              <p:nvPr/>
            </p:nvSpPr>
            <p:spPr bwMode="auto">
              <a:xfrm>
                <a:off x="1146" y="1160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4" name="Rectangle 178"/>
              <p:cNvSpPr>
                <a:spLocks noChangeArrowheads="1"/>
              </p:cNvSpPr>
              <p:nvPr/>
            </p:nvSpPr>
            <p:spPr bwMode="auto">
              <a:xfrm>
                <a:off x="1146" y="1168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5" name="Rectangle 179"/>
              <p:cNvSpPr>
                <a:spLocks noChangeArrowheads="1"/>
              </p:cNvSpPr>
              <p:nvPr/>
            </p:nvSpPr>
            <p:spPr bwMode="auto">
              <a:xfrm>
                <a:off x="1146" y="1176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6" name="Rectangle 180"/>
              <p:cNvSpPr>
                <a:spLocks noChangeArrowheads="1"/>
              </p:cNvSpPr>
              <p:nvPr/>
            </p:nvSpPr>
            <p:spPr bwMode="auto">
              <a:xfrm>
                <a:off x="1146" y="1184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7" name="Rectangle 181"/>
              <p:cNvSpPr>
                <a:spLocks noChangeArrowheads="1"/>
              </p:cNvSpPr>
              <p:nvPr/>
            </p:nvSpPr>
            <p:spPr bwMode="auto">
              <a:xfrm>
                <a:off x="1146" y="119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8" name="Rectangle 182"/>
              <p:cNvSpPr>
                <a:spLocks noChangeArrowheads="1"/>
              </p:cNvSpPr>
              <p:nvPr/>
            </p:nvSpPr>
            <p:spPr bwMode="auto">
              <a:xfrm>
                <a:off x="1146" y="115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9" name="Rectangle 183"/>
              <p:cNvSpPr>
                <a:spLocks noChangeArrowheads="1"/>
              </p:cNvSpPr>
              <p:nvPr/>
            </p:nvSpPr>
            <p:spPr bwMode="auto">
              <a:xfrm>
                <a:off x="1146" y="1164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0" name="Rectangle 184"/>
              <p:cNvSpPr>
                <a:spLocks noChangeArrowheads="1"/>
              </p:cNvSpPr>
              <p:nvPr/>
            </p:nvSpPr>
            <p:spPr bwMode="auto">
              <a:xfrm>
                <a:off x="1146" y="1172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1" name="Rectangle 185"/>
              <p:cNvSpPr>
                <a:spLocks noChangeArrowheads="1"/>
              </p:cNvSpPr>
              <p:nvPr/>
            </p:nvSpPr>
            <p:spPr bwMode="auto">
              <a:xfrm>
                <a:off x="1146" y="1180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2" name="Rectangle 186"/>
              <p:cNvSpPr>
                <a:spLocks noChangeArrowheads="1"/>
              </p:cNvSpPr>
              <p:nvPr/>
            </p:nvSpPr>
            <p:spPr bwMode="auto">
              <a:xfrm>
                <a:off x="1146" y="1188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3" name="Rectangle 187"/>
              <p:cNvSpPr>
                <a:spLocks noChangeArrowheads="1"/>
              </p:cNvSpPr>
              <p:nvPr/>
            </p:nvSpPr>
            <p:spPr bwMode="auto">
              <a:xfrm>
                <a:off x="1146" y="119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4" name="Rectangle 188"/>
              <p:cNvSpPr>
                <a:spLocks noChangeArrowheads="1"/>
              </p:cNvSpPr>
              <p:nvPr/>
            </p:nvSpPr>
            <p:spPr bwMode="auto">
              <a:xfrm>
                <a:off x="1146" y="1200"/>
                <a:ext cx="181" cy="3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5" name="Freeform 189"/>
              <p:cNvSpPr>
                <a:spLocks/>
              </p:cNvSpPr>
              <p:nvPr/>
            </p:nvSpPr>
            <p:spPr bwMode="auto">
              <a:xfrm>
                <a:off x="1327" y="1152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30 w 930"/>
                  <a:gd name="T3" fmla="*/ 0 h 21"/>
                  <a:gd name="T4" fmla="*/ 923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27" y="7"/>
                      <a:pt x="925" y="14"/>
                      <a:pt x="92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6" name="Freeform 190"/>
              <p:cNvSpPr>
                <a:spLocks/>
              </p:cNvSpPr>
              <p:nvPr/>
            </p:nvSpPr>
            <p:spPr bwMode="auto">
              <a:xfrm>
                <a:off x="1327" y="1160"/>
                <a:ext cx="178" cy="4"/>
              </a:xfrm>
              <a:custGeom>
                <a:avLst/>
                <a:gdLst>
                  <a:gd name="T0" fmla="*/ 0 w 919"/>
                  <a:gd name="T1" fmla="*/ 0 h 20"/>
                  <a:gd name="T2" fmla="*/ 919 w 919"/>
                  <a:gd name="T3" fmla="*/ 0 h 20"/>
                  <a:gd name="T4" fmla="*/ 916 w 919"/>
                  <a:gd name="T5" fmla="*/ 20 h 20"/>
                  <a:gd name="T6" fmla="*/ 916 w 919"/>
                  <a:gd name="T7" fmla="*/ 20 h 20"/>
                  <a:gd name="T8" fmla="*/ 0 w 919"/>
                  <a:gd name="T9" fmla="*/ 20 h 20"/>
                  <a:gd name="T10" fmla="*/ 0 w 91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20">
                    <a:moveTo>
                      <a:pt x="0" y="0"/>
                    </a:moveTo>
                    <a:lnTo>
                      <a:pt x="919" y="0"/>
                    </a:lnTo>
                    <a:cubicBezTo>
                      <a:pt x="918" y="6"/>
                      <a:pt x="917" y="13"/>
                      <a:pt x="916" y="20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7" name="Freeform 191"/>
              <p:cNvSpPr>
                <a:spLocks/>
              </p:cNvSpPr>
              <p:nvPr/>
            </p:nvSpPr>
            <p:spPr bwMode="auto">
              <a:xfrm>
                <a:off x="1327" y="1168"/>
                <a:ext cx="177" cy="4"/>
              </a:xfrm>
              <a:custGeom>
                <a:avLst/>
                <a:gdLst>
                  <a:gd name="T0" fmla="*/ 0 w 913"/>
                  <a:gd name="T1" fmla="*/ 0 h 21"/>
                  <a:gd name="T2" fmla="*/ 913 w 913"/>
                  <a:gd name="T3" fmla="*/ 0 h 21"/>
                  <a:gd name="T4" fmla="*/ 912 w 913"/>
                  <a:gd name="T5" fmla="*/ 21 h 21"/>
                  <a:gd name="T6" fmla="*/ 0 w 913"/>
                  <a:gd name="T7" fmla="*/ 21 h 21"/>
                  <a:gd name="T8" fmla="*/ 0 w 9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21">
                    <a:moveTo>
                      <a:pt x="0" y="0"/>
                    </a:moveTo>
                    <a:lnTo>
                      <a:pt x="913" y="0"/>
                    </a:lnTo>
                    <a:cubicBezTo>
                      <a:pt x="913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8" name="Freeform 192"/>
              <p:cNvSpPr>
                <a:spLocks/>
              </p:cNvSpPr>
              <p:nvPr/>
            </p:nvSpPr>
            <p:spPr bwMode="auto">
              <a:xfrm>
                <a:off x="1327" y="1176"/>
                <a:ext cx="177" cy="4"/>
              </a:xfrm>
              <a:custGeom>
                <a:avLst/>
                <a:gdLst>
                  <a:gd name="T0" fmla="*/ 0 w 911"/>
                  <a:gd name="T1" fmla="*/ 0 h 20"/>
                  <a:gd name="T2" fmla="*/ 911 w 911"/>
                  <a:gd name="T3" fmla="*/ 0 h 20"/>
                  <a:gd name="T4" fmla="*/ 911 w 911"/>
                  <a:gd name="T5" fmla="*/ 7 h 20"/>
                  <a:gd name="T6" fmla="*/ 911 w 911"/>
                  <a:gd name="T7" fmla="*/ 20 h 20"/>
                  <a:gd name="T8" fmla="*/ 0 w 911"/>
                  <a:gd name="T9" fmla="*/ 20 h 20"/>
                  <a:gd name="T10" fmla="*/ 0 w 91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20">
                    <a:moveTo>
                      <a:pt x="0" y="0"/>
                    </a:moveTo>
                    <a:lnTo>
                      <a:pt x="911" y="0"/>
                    </a:lnTo>
                    <a:lnTo>
                      <a:pt x="911" y="7"/>
                    </a:lnTo>
                    <a:cubicBezTo>
                      <a:pt x="911" y="11"/>
                      <a:pt x="911" y="16"/>
                      <a:pt x="911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9" name="Freeform 193"/>
              <p:cNvSpPr>
                <a:spLocks/>
              </p:cNvSpPr>
              <p:nvPr/>
            </p:nvSpPr>
            <p:spPr bwMode="auto">
              <a:xfrm>
                <a:off x="1327" y="1184"/>
                <a:ext cx="178" cy="4"/>
              </a:xfrm>
              <a:custGeom>
                <a:avLst/>
                <a:gdLst>
                  <a:gd name="T0" fmla="*/ 0 w 914"/>
                  <a:gd name="T1" fmla="*/ 0 h 21"/>
                  <a:gd name="T2" fmla="*/ 912 w 914"/>
                  <a:gd name="T3" fmla="*/ 0 h 21"/>
                  <a:gd name="T4" fmla="*/ 914 w 914"/>
                  <a:gd name="T5" fmla="*/ 21 h 21"/>
                  <a:gd name="T6" fmla="*/ 0 w 914"/>
                  <a:gd name="T7" fmla="*/ 21 h 21"/>
                  <a:gd name="T8" fmla="*/ 0 w 9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4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3" y="7"/>
                      <a:pt x="913" y="14"/>
                      <a:pt x="914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0" name="Freeform 194"/>
              <p:cNvSpPr>
                <a:spLocks/>
              </p:cNvSpPr>
              <p:nvPr/>
            </p:nvSpPr>
            <p:spPr bwMode="auto">
              <a:xfrm>
                <a:off x="1327" y="1192"/>
                <a:ext cx="179" cy="4"/>
              </a:xfrm>
              <a:custGeom>
                <a:avLst/>
                <a:gdLst>
                  <a:gd name="T0" fmla="*/ 0 w 920"/>
                  <a:gd name="T1" fmla="*/ 0 h 21"/>
                  <a:gd name="T2" fmla="*/ 916 w 920"/>
                  <a:gd name="T3" fmla="*/ 0 h 21"/>
                  <a:gd name="T4" fmla="*/ 920 w 920"/>
                  <a:gd name="T5" fmla="*/ 21 h 21"/>
                  <a:gd name="T6" fmla="*/ 0 w 920"/>
                  <a:gd name="T7" fmla="*/ 21 h 21"/>
                  <a:gd name="T8" fmla="*/ 0 w 9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8" y="7"/>
                      <a:pt x="919" y="14"/>
                      <a:pt x="92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1" name="Freeform 195"/>
              <p:cNvSpPr>
                <a:spLocks/>
              </p:cNvSpPr>
              <p:nvPr/>
            </p:nvSpPr>
            <p:spPr bwMode="auto">
              <a:xfrm>
                <a:off x="1327" y="1156"/>
                <a:ext cx="179" cy="4"/>
              </a:xfrm>
              <a:custGeom>
                <a:avLst/>
                <a:gdLst>
                  <a:gd name="T0" fmla="*/ 0 w 923"/>
                  <a:gd name="T1" fmla="*/ 0 h 21"/>
                  <a:gd name="T2" fmla="*/ 923 w 923"/>
                  <a:gd name="T3" fmla="*/ 0 h 21"/>
                  <a:gd name="T4" fmla="*/ 919 w 923"/>
                  <a:gd name="T5" fmla="*/ 21 h 21"/>
                  <a:gd name="T6" fmla="*/ 0 w 923"/>
                  <a:gd name="T7" fmla="*/ 21 h 21"/>
                  <a:gd name="T8" fmla="*/ 0 w 9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3" h="21">
                    <a:moveTo>
                      <a:pt x="0" y="0"/>
                    </a:moveTo>
                    <a:lnTo>
                      <a:pt x="923" y="0"/>
                    </a:lnTo>
                    <a:cubicBezTo>
                      <a:pt x="922" y="7"/>
                      <a:pt x="920" y="14"/>
                      <a:pt x="91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2" name="Freeform 196"/>
              <p:cNvSpPr>
                <a:spLocks/>
              </p:cNvSpPr>
              <p:nvPr/>
            </p:nvSpPr>
            <p:spPr bwMode="auto">
              <a:xfrm>
                <a:off x="1327" y="1164"/>
                <a:ext cx="178" cy="4"/>
              </a:xfrm>
              <a:custGeom>
                <a:avLst/>
                <a:gdLst>
                  <a:gd name="T0" fmla="*/ 0 w 916"/>
                  <a:gd name="T1" fmla="*/ 0 h 21"/>
                  <a:gd name="T2" fmla="*/ 916 w 916"/>
                  <a:gd name="T3" fmla="*/ 0 h 21"/>
                  <a:gd name="T4" fmla="*/ 913 w 916"/>
                  <a:gd name="T5" fmla="*/ 21 h 21"/>
                  <a:gd name="T6" fmla="*/ 0 w 916"/>
                  <a:gd name="T7" fmla="*/ 21 h 21"/>
                  <a:gd name="T8" fmla="*/ 0 w 9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5" y="7"/>
                      <a:pt x="914" y="14"/>
                      <a:pt x="91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3" name="Freeform 197"/>
              <p:cNvSpPr>
                <a:spLocks/>
              </p:cNvSpPr>
              <p:nvPr/>
            </p:nvSpPr>
            <p:spPr bwMode="auto">
              <a:xfrm>
                <a:off x="1327" y="1172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2 w 912"/>
                  <a:gd name="T3" fmla="*/ 0 h 21"/>
                  <a:gd name="T4" fmla="*/ 911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2" y="7"/>
                      <a:pt x="911" y="14"/>
                      <a:pt x="91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4" name="Freeform 198"/>
              <p:cNvSpPr>
                <a:spLocks/>
              </p:cNvSpPr>
              <p:nvPr/>
            </p:nvSpPr>
            <p:spPr bwMode="auto">
              <a:xfrm>
                <a:off x="1327" y="1180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1 w 912"/>
                  <a:gd name="T3" fmla="*/ 0 h 21"/>
                  <a:gd name="T4" fmla="*/ 912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1" y="0"/>
                    </a:lnTo>
                    <a:cubicBezTo>
                      <a:pt x="912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5" name="Freeform 199"/>
              <p:cNvSpPr>
                <a:spLocks/>
              </p:cNvSpPr>
              <p:nvPr/>
            </p:nvSpPr>
            <p:spPr bwMode="auto">
              <a:xfrm>
                <a:off x="1327" y="1188"/>
                <a:ext cx="178" cy="4"/>
              </a:xfrm>
              <a:custGeom>
                <a:avLst/>
                <a:gdLst>
                  <a:gd name="T0" fmla="*/ 0 w 916"/>
                  <a:gd name="T1" fmla="*/ 0 h 20"/>
                  <a:gd name="T2" fmla="*/ 914 w 916"/>
                  <a:gd name="T3" fmla="*/ 0 h 20"/>
                  <a:gd name="T4" fmla="*/ 916 w 916"/>
                  <a:gd name="T5" fmla="*/ 14 h 20"/>
                  <a:gd name="T6" fmla="*/ 916 w 916"/>
                  <a:gd name="T7" fmla="*/ 20 h 20"/>
                  <a:gd name="T8" fmla="*/ 0 w 916"/>
                  <a:gd name="T9" fmla="*/ 20 h 20"/>
                  <a:gd name="T10" fmla="*/ 0 w 9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6" h="20">
                    <a:moveTo>
                      <a:pt x="0" y="0"/>
                    </a:moveTo>
                    <a:lnTo>
                      <a:pt x="914" y="0"/>
                    </a:lnTo>
                    <a:cubicBezTo>
                      <a:pt x="915" y="5"/>
                      <a:pt x="915" y="9"/>
                      <a:pt x="916" y="14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6" name="Freeform 200"/>
              <p:cNvSpPr>
                <a:spLocks/>
              </p:cNvSpPr>
              <p:nvPr/>
            </p:nvSpPr>
            <p:spPr bwMode="auto">
              <a:xfrm>
                <a:off x="1327" y="1196"/>
                <a:ext cx="180" cy="4"/>
              </a:xfrm>
              <a:custGeom>
                <a:avLst/>
                <a:gdLst>
                  <a:gd name="T0" fmla="*/ 0 w 925"/>
                  <a:gd name="T1" fmla="*/ 0 h 21"/>
                  <a:gd name="T2" fmla="*/ 920 w 925"/>
                  <a:gd name="T3" fmla="*/ 0 h 21"/>
                  <a:gd name="T4" fmla="*/ 925 w 925"/>
                  <a:gd name="T5" fmla="*/ 21 h 21"/>
                  <a:gd name="T6" fmla="*/ 0 w 925"/>
                  <a:gd name="T7" fmla="*/ 21 h 21"/>
                  <a:gd name="T8" fmla="*/ 0 w 9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21">
                    <a:moveTo>
                      <a:pt x="0" y="0"/>
                    </a:moveTo>
                    <a:lnTo>
                      <a:pt x="920" y="0"/>
                    </a:lnTo>
                    <a:cubicBezTo>
                      <a:pt x="922" y="7"/>
                      <a:pt x="923" y="14"/>
                      <a:pt x="92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7" name="Freeform 201"/>
              <p:cNvSpPr>
                <a:spLocks/>
              </p:cNvSpPr>
              <p:nvPr/>
            </p:nvSpPr>
            <p:spPr bwMode="auto">
              <a:xfrm>
                <a:off x="1327" y="1200"/>
                <a:ext cx="181" cy="3"/>
              </a:xfrm>
              <a:custGeom>
                <a:avLst/>
                <a:gdLst>
                  <a:gd name="T0" fmla="*/ 0 w 930"/>
                  <a:gd name="T1" fmla="*/ 0 h 14"/>
                  <a:gd name="T2" fmla="*/ 925 w 930"/>
                  <a:gd name="T3" fmla="*/ 0 h 14"/>
                  <a:gd name="T4" fmla="*/ 930 w 930"/>
                  <a:gd name="T5" fmla="*/ 14 h 14"/>
                  <a:gd name="T6" fmla="*/ 0 w 930"/>
                  <a:gd name="T7" fmla="*/ 14 h 14"/>
                  <a:gd name="T8" fmla="*/ 0 w 9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14">
                    <a:moveTo>
                      <a:pt x="0" y="0"/>
                    </a:moveTo>
                    <a:lnTo>
                      <a:pt x="925" y="0"/>
                    </a:lnTo>
                    <a:cubicBezTo>
                      <a:pt x="927" y="4"/>
                      <a:pt x="928" y="9"/>
                      <a:pt x="930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8" name="Freeform 202"/>
              <p:cNvSpPr>
                <a:spLocks/>
              </p:cNvSpPr>
              <p:nvPr/>
            </p:nvSpPr>
            <p:spPr bwMode="auto">
              <a:xfrm>
                <a:off x="1142" y="1140"/>
                <a:ext cx="370" cy="75"/>
              </a:xfrm>
              <a:custGeom>
                <a:avLst/>
                <a:gdLst>
                  <a:gd name="T0" fmla="*/ 1910 w 1910"/>
                  <a:gd name="T1" fmla="*/ 383 h 383"/>
                  <a:gd name="T2" fmla="*/ 82 w 1910"/>
                  <a:gd name="T3" fmla="*/ 383 h 383"/>
                  <a:gd name="T4" fmla="*/ 4 w 1910"/>
                  <a:gd name="T5" fmla="*/ 261 h 383"/>
                  <a:gd name="T6" fmla="*/ 0 w 1910"/>
                  <a:gd name="T7" fmla="*/ 192 h 383"/>
                  <a:gd name="T8" fmla="*/ 4 w 1910"/>
                  <a:gd name="T9" fmla="*/ 122 h 383"/>
                  <a:gd name="T10" fmla="*/ 82 w 1910"/>
                  <a:gd name="T11" fmla="*/ 0 h 383"/>
                  <a:gd name="T12" fmla="*/ 1910 w 1910"/>
                  <a:gd name="T13" fmla="*/ 0 h 383"/>
                  <a:gd name="T14" fmla="*/ 1910 w 1910"/>
                  <a:gd name="T15" fmla="*/ 60 h 383"/>
                  <a:gd name="T16" fmla="*/ 82 w 1910"/>
                  <a:gd name="T17" fmla="*/ 60 h 383"/>
                  <a:gd name="T18" fmla="*/ 64 w 1910"/>
                  <a:gd name="T19" fmla="*/ 129 h 383"/>
                  <a:gd name="T20" fmla="*/ 61 w 1910"/>
                  <a:gd name="T21" fmla="*/ 192 h 383"/>
                  <a:gd name="T22" fmla="*/ 64 w 1910"/>
                  <a:gd name="T23" fmla="*/ 254 h 383"/>
                  <a:gd name="T24" fmla="*/ 82 w 1910"/>
                  <a:gd name="T25" fmla="*/ 323 h 383"/>
                  <a:gd name="T26" fmla="*/ 1910 w 1910"/>
                  <a:gd name="T27" fmla="*/ 323 h 383"/>
                  <a:gd name="T28" fmla="*/ 1910 w 1910"/>
                  <a:gd name="T2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0" h="383">
                    <a:moveTo>
                      <a:pt x="1910" y="383"/>
                    </a:moveTo>
                    <a:lnTo>
                      <a:pt x="82" y="383"/>
                    </a:lnTo>
                    <a:cubicBezTo>
                      <a:pt x="38" y="383"/>
                      <a:pt x="13" y="330"/>
                      <a:pt x="4" y="261"/>
                    </a:cubicBezTo>
                    <a:cubicBezTo>
                      <a:pt x="1" y="239"/>
                      <a:pt x="0" y="215"/>
                      <a:pt x="0" y="192"/>
                    </a:cubicBezTo>
                    <a:cubicBezTo>
                      <a:pt x="0" y="168"/>
                      <a:pt x="1" y="144"/>
                      <a:pt x="4" y="122"/>
                    </a:cubicBezTo>
                    <a:cubicBezTo>
                      <a:pt x="13" y="53"/>
                      <a:pt x="38" y="0"/>
                      <a:pt x="82" y="0"/>
                    </a:cubicBezTo>
                    <a:lnTo>
                      <a:pt x="1910" y="0"/>
                    </a:lnTo>
                    <a:lnTo>
                      <a:pt x="1910" y="60"/>
                    </a:lnTo>
                    <a:lnTo>
                      <a:pt x="82" y="60"/>
                    </a:lnTo>
                    <a:cubicBezTo>
                      <a:pt x="76" y="60"/>
                      <a:pt x="69" y="91"/>
                      <a:pt x="64" y="129"/>
                    </a:cubicBezTo>
                    <a:cubicBezTo>
                      <a:pt x="62" y="148"/>
                      <a:pt x="61" y="170"/>
                      <a:pt x="61" y="192"/>
                    </a:cubicBezTo>
                    <a:cubicBezTo>
                      <a:pt x="61" y="213"/>
                      <a:pt x="62" y="235"/>
                      <a:pt x="64" y="254"/>
                    </a:cubicBezTo>
                    <a:cubicBezTo>
                      <a:pt x="69" y="292"/>
                      <a:pt x="76" y="323"/>
                      <a:pt x="82" y="323"/>
                    </a:cubicBezTo>
                    <a:lnTo>
                      <a:pt x="1910" y="323"/>
                    </a:lnTo>
                    <a:lnTo>
                      <a:pt x="1910" y="383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9" name="Freeform 203"/>
              <p:cNvSpPr>
                <a:spLocks noEditPoints="1"/>
              </p:cNvSpPr>
              <p:nvPr/>
            </p:nvSpPr>
            <p:spPr bwMode="auto">
              <a:xfrm>
                <a:off x="1327" y="1140"/>
                <a:ext cx="185" cy="75"/>
              </a:xfrm>
              <a:custGeom>
                <a:avLst/>
                <a:gdLst>
                  <a:gd name="T0" fmla="*/ 955 w 955"/>
                  <a:gd name="T1" fmla="*/ 383 h 383"/>
                  <a:gd name="T2" fmla="*/ 0 w 955"/>
                  <a:gd name="T3" fmla="*/ 383 h 383"/>
                  <a:gd name="T4" fmla="*/ 0 w 955"/>
                  <a:gd name="T5" fmla="*/ 323 h 383"/>
                  <a:gd name="T6" fmla="*/ 955 w 955"/>
                  <a:gd name="T7" fmla="*/ 323 h 383"/>
                  <a:gd name="T8" fmla="*/ 955 w 955"/>
                  <a:gd name="T9" fmla="*/ 383 h 383"/>
                  <a:gd name="T10" fmla="*/ 0 w 955"/>
                  <a:gd name="T11" fmla="*/ 0 h 383"/>
                  <a:gd name="T12" fmla="*/ 955 w 955"/>
                  <a:gd name="T13" fmla="*/ 0 h 383"/>
                  <a:gd name="T14" fmla="*/ 955 w 955"/>
                  <a:gd name="T15" fmla="*/ 60 h 383"/>
                  <a:gd name="T16" fmla="*/ 0 w 955"/>
                  <a:gd name="T17" fmla="*/ 60 h 383"/>
                  <a:gd name="T18" fmla="*/ 0 w 955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5" h="383">
                    <a:moveTo>
                      <a:pt x="955" y="383"/>
                    </a:moveTo>
                    <a:lnTo>
                      <a:pt x="0" y="383"/>
                    </a:lnTo>
                    <a:lnTo>
                      <a:pt x="0" y="323"/>
                    </a:lnTo>
                    <a:lnTo>
                      <a:pt x="955" y="323"/>
                    </a:lnTo>
                    <a:lnTo>
                      <a:pt x="955" y="383"/>
                    </a:lnTo>
                    <a:close/>
                    <a:moveTo>
                      <a:pt x="0" y="0"/>
                    </a:moveTo>
                    <a:lnTo>
                      <a:pt x="955" y="0"/>
                    </a:lnTo>
                    <a:lnTo>
                      <a:pt x="955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0" name="Rectangle 204"/>
              <p:cNvSpPr>
                <a:spLocks noChangeArrowheads="1"/>
              </p:cNvSpPr>
              <p:nvPr/>
            </p:nvSpPr>
            <p:spPr bwMode="auto">
              <a:xfrm>
                <a:off x="1331" y="1120"/>
                <a:ext cx="134" cy="8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1" name="Rectangle 205"/>
              <p:cNvSpPr>
                <a:spLocks noChangeArrowheads="1"/>
              </p:cNvSpPr>
              <p:nvPr/>
            </p:nvSpPr>
            <p:spPr bwMode="auto">
              <a:xfrm>
                <a:off x="1323" y="1128"/>
                <a:ext cx="150" cy="8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2" name="Rectangle 206"/>
              <p:cNvSpPr>
                <a:spLocks noChangeArrowheads="1"/>
              </p:cNvSpPr>
              <p:nvPr/>
            </p:nvSpPr>
            <p:spPr bwMode="auto">
              <a:xfrm>
                <a:off x="1387" y="1131"/>
                <a:ext cx="253" cy="10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3" name="Rectangle 207"/>
              <p:cNvSpPr>
                <a:spLocks noChangeArrowheads="1"/>
              </p:cNvSpPr>
              <p:nvPr/>
            </p:nvSpPr>
            <p:spPr bwMode="auto">
              <a:xfrm>
                <a:off x="1140" y="1087"/>
                <a:ext cx="202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1809750" y="173672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1809750" y="1747838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1809750" y="1758950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1809750" y="1770063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1809750" y="178117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1809750" y="173037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1809750" y="174148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216"/>
            <p:cNvSpPr>
              <a:spLocks noChangeArrowheads="1"/>
            </p:cNvSpPr>
            <p:nvPr/>
          </p:nvSpPr>
          <p:spPr bwMode="auto">
            <a:xfrm>
              <a:off x="1809750" y="1752600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1809750" y="1763713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218"/>
            <p:cNvSpPr>
              <a:spLocks noChangeArrowheads="1"/>
            </p:cNvSpPr>
            <p:nvPr/>
          </p:nvSpPr>
          <p:spPr bwMode="auto">
            <a:xfrm>
              <a:off x="1809750" y="177482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1809750" y="178593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1809750" y="1792288"/>
              <a:ext cx="320675" cy="3175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>
              <a:off x="2130425" y="1725613"/>
              <a:ext cx="71438" cy="69850"/>
            </a:xfrm>
            <a:custGeom>
              <a:avLst/>
              <a:gdLst>
                <a:gd name="T0" fmla="*/ 0 w 229"/>
                <a:gd name="T1" fmla="*/ 0 h 228"/>
                <a:gd name="T2" fmla="*/ 162 w 229"/>
                <a:gd name="T3" fmla="*/ 67 h 228"/>
                <a:gd name="T4" fmla="*/ 162 w 229"/>
                <a:gd name="T5" fmla="*/ 67 h 228"/>
                <a:gd name="T6" fmla="*/ 229 w 229"/>
                <a:gd name="T7" fmla="*/ 228 h 228"/>
                <a:gd name="T8" fmla="*/ 167 w 229"/>
                <a:gd name="T9" fmla="*/ 228 h 228"/>
                <a:gd name="T10" fmla="*/ 118 w 229"/>
                <a:gd name="T11" fmla="*/ 110 h 228"/>
                <a:gd name="T12" fmla="*/ 118 w 229"/>
                <a:gd name="T13" fmla="*/ 110 h 228"/>
                <a:gd name="T14" fmla="*/ 0 w 229"/>
                <a:gd name="T15" fmla="*/ 61 h 228"/>
                <a:gd name="T16" fmla="*/ 0 w 229"/>
                <a:gd name="T17" fmla="*/ 61 h 228"/>
                <a:gd name="T18" fmla="*/ 0 w 229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8">
                  <a:moveTo>
                    <a:pt x="0" y="0"/>
                  </a:moveTo>
                  <a:cubicBezTo>
                    <a:pt x="63" y="0"/>
                    <a:pt x="120" y="25"/>
                    <a:pt x="162" y="67"/>
                  </a:cubicBezTo>
                  <a:lnTo>
                    <a:pt x="162" y="67"/>
                  </a:lnTo>
                  <a:cubicBezTo>
                    <a:pt x="203" y="108"/>
                    <a:pt x="229" y="165"/>
                    <a:pt x="229" y="228"/>
                  </a:cubicBezTo>
                  <a:lnTo>
                    <a:pt x="167" y="228"/>
                  </a:lnTo>
                  <a:cubicBezTo>
                    <a:pt x="167" y="182"/>
                    <a:pt x="148" y="140"/>
                    <a:pt x="118" y="110"/>
                  </a:cubicBezTo>
                  <a:lnTo>
                    <a:pt x="118" y="110"/>
                  </a:lnTo>
                  <a:cubicBezTo>
                    <a:pt x="88" y="80"/>
                    <a:pt x="46" y="61"/>
                    <a:pt x="0" y="61"/>
                  </a:cubicBez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>
              <a:off x="2130425" y="1730375"/>
              <a:ext cx="65088" cy="65087"/>
            </a:xfrm>
            <a:custGeom>
              <a:avLst/>
              <a:gdLst>
                <a:gd name="T0" fmla="*/ 0 w 211"/>
                <a:gd name="T1" fmla="*/ 0 h 210"/>
                <a:gd name="T2" fmla="*/ 149 w 211"/>
                <a:gd name="T3" fmla="*/ 61 h 210"/>
                <a:gd name="T4" fmla="*/ 149 w 211"/>
                <a:gd name="T5" fmla="*/ 62 h 210"/>
                <a:gd name="T6" fmla="*/ 211 w 211"/>
                <a:gd name="T7" fmla="*/ 210 h 210"/>
                <a:gd name="T8" fmla="*/ 154 w 211"/>
                <a:gd name="T9" fmla="*/ 210 h 210"/>
                <a:gd name="T10" fmla="*/ 109 w 211"/>
                <a:gd name="T11" fmla="*/ 102 h 210"/>
                <a:gd name="T12" fmla="*/ 109 w 211"/>
                <a:gd name="T13" fmla="*/ 102 h 210"/>
                <a:gd name="T14" fmla="*/ 0 w 211"/>
                <a:gd name="T15" fmla="*/ 56 h 210"/>
                <a:gd name="T16" fmla="*/ 0 w 211"/>
                <a:gd name="T17" fmla="*/ 56 h 210"/>
                <a:gd name="T18" fmla="*/ 0 w 211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0">
                  <a:moveTo>
                    <a:pt x="0" y="0"/>
                  </a:moveTo>
                  <a:cubicBezTo>
                    <a:pt x="58" y="0"/>
                    <a:pt x="111" y="23"/>
                    <a:pt x="149" y="61"/>
                  </a:cubicBezTo>
                  <a:lnTo>
                    <a:pt x="149" y="62"/>
                  </a:lnTo>
                  <a:cubicBezTo>
                    <a:pt x="187" y="100"/>
                    <a:pt x="211" y="152"/>
                    <a:pt x="211" y="210"/>
                  </a:cubicBezTo>
                  <a:lnTo>
                    <a:pt x="154" y="210"/>
                  </a:lnTo>
                  <a:cubicBezTo>
                    <a:pt x="154" y="168"/>
                    <a:pt x="137" y="129"/>
                    <a:pt x="109" y="102"/>
                  </a:cubicBezTo>
                  <a:lnTo>
                    <a:pt x="109" y="102"/>
                  </a:lnTo>
                  <a:cubicBezTo>
                    <a:pt x="81" y="74"/>
                    <a:pt x="42" y="56"/>
                    <a:pt x="0" y="56"/>
                  </a:cubicBez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23"/>
            <p:cNvSpPr>
              <a:spLocks/>
            </p:cNvSpPr>
            <p:nvPr/>
          </p:nvSpPr>
          <p:spPr bwMode="auto">
            <a:xfrm>
              <a:off x="2130425" y="1736725"/>
              <a:ext cx="60325" cy="58737"/>
            </a:xfrm>
            <a:custGeom>
              <a:avLst/>
              <a:gdLst>
                <a:gd name="T0" fmla="*/ 0 w 193"/>
                <a:gd name="T1" fmla="*/ 0 h 192"/>
                <a:gd name="T2" fmla="*/ 136 w 193"/>
                <a:gd name="T3" fmla="*/ 56 h 192"/>
                <a:gd name="T4" fmla="*/ 136 w 193"/>
                <a:gd name="T5" fmla="*/ 56 h 192"/>
                <a:gd name="T6" fmla="*/ 193 w 193"/>
                <a:gd name="T7" fmla="*/ 192 h 192"/>
                <a:gd name="T8" fmla="*/ 141 w 193"/>
                <a:gd name="T9" fmla="*/ 192 h 192"/>
                <a:gd name="T10" fmla="*/ 99 w 193"/>
                <a:gd name="T11" fmla="*/ 93 h 192"/>
                <a:gd name="T12" fmla="*/ 99 w 193"/>
                <a:gd name="T13" fmla="*/ 93 h 192"/>
                <a:gd name="T14" fmla="*/ 0 w 193"/>
                <a:gd name="T15" fmla="*/ 52 h 192"/>
                <a:gd name="T16" fmla="*/ 0 w 193"/>
                <a:gd name="T17" fmla="*/ 52 h 192"/>
                <a:gd name="T18" fmla="*/ 0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0" y="0"/>
                  </a:moveTo>
                  <a:cubicBezTo>
                    <a:pt x="53" y="0"/>
                    <a:pt x="101" y="21"/>
                    <a:pt x="136" y="56"/>
                  </a:cubicBezTo>
                  <a:lnTo>
                    <a:pt x="136" y="56"/>
                  </a:lnTo>
                  <a:cubicBezTo>
                    <a:pt x="171" y="91"/>
                    <a:pt x="193" y="139"/>
                    <a:pt x="193" y="192"/>
                  </a:cubicBezTo>
                  <a:lnTo>
                    <a:pt x="141" y="192"/>
                  </a:lnTo>
                  <a:cubicBezTo>
                    <a:pt x="141" y="153"/>
                    <a:pt x="125" y="118"/>
                    <a:pt x="99" y="93"/>
                  </a:cubicBezTo>
                  <a:lnTo>
                    <a:pt x="99" y="93"/>
                  </a:lnTo>
                  <a:cubicBezTo>
                    <a:pt x="74" y="67"/>
                    <a:pt x="39" y="52"/>
                    <a:pt x="0" y="52"/>
                  </a:cubicBez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24"/>
            <p:cNvSpPr>
              <a:spLocks/>
            </p:cNvSpPr>
            <p:nvPr/>
          </p:nvSpPr>
          <p:spPr bwMode="auto">
            <a:xfrm>
              <a:off x="2130425" y="1741488"/>
              <a:ext cx="53975" cy="53975"/>
            </a:xfrm>
            <a:custGeom>
              <a:avLst/>
              <a:gdLst>
                <a:gd name="T0" fmla="*/ 0 w 174"/>
                <a:gd name="T1" fmla="*/ 0 h 174"/>
                <a:gd name="T2" fmla="*/ 123 w 174"/>
                <a:gd name="T3" fmla="*/ 51 h 174"/>
                <a:gd name="T4" fmla="*/ 123 w 174"/>
                <a:gd name="T5" fmla="*/ 51 h 174"/>
                <a:gd name="T6" fmla="*/ 174 w 174"/>
                <a:gd name="T7" fmla="*/ 174 h 174"/>
                <a:gd name="T8" fmla="*/ 127 w 174"/>
                <a:gd name="T9" fmla="*/ 174 h 174"/>
                <a:gd name="T10" fmla="*/ 90 w 174"/>
                <a:gd name="T11" fmla="*/ 84 h 174"/>
                <a:gd name="T12" fmla="*/ 90 w 174"/>
                <a:gd name="T13" fmla="*/ 84 h 174"/>
                <a:gd name="T14" fmla="*/ 0 w 174"/>
                <a:gd name="T15" fmla="*/ 47 h 174"/>
                <a:gd name="T16" fmla="*/ 0 w 174"/>
                <a:gd name="T17" fmla="*/ 47 h 174"/>
                <a:gd name="T18" fmla="*/ 0 w 174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cubicBezTo>
                    <a:pt x="48" y="0"/>
                    <a:pt x="92" y="19"/>
                    <a:pt x="123" y="51"/>
                  </a:cubicBezTo>
                  <a:lnTo>
                    <a:pt x="123" y="51"/>
                  </a:lnTo>
                  <a:cubicBezTo>
                    <a:pt x="155" y="83"/>
                    <a:pt x="174" y="126"/>
                    <a:pt x="174" y="174"/>
                  </a:cubicBezTo>
                  <a:lnTo>
                    <a:pt x="127" y="174"/>
                  </a:lnTo>
                  <a:cubicBezTo>
                    <a:pt x="127" y="139"/>
                    <a:pt x="113" y="107"/>
                    <a:pt x="90" y="84"/>
                  </a:cubicBezTo>
                  <a:lnTo>
                    <a:pt x="90" y="84"/>
                  </a:lnTo>
                  <a:cubicBezTo>
                    <a:pt x="67" y="61"/>
                    <a:pt x="35" y="47"/>
                    <a:pt x="0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25"/>
            <p:cNvSpPr>
              <a:spLocks/>
            </p:cNvSpPr>
            <p:nvPr/>
          </p:nvSpPr>
          <p:spPr bwMode="auto">
            <a:xfrm>
              <a:off x="2130425" y="1747838"/>
              <a:ext cx="49213" cy="47625"/>
            </a:xfrm>
            <a:custGeom>
              <a:avLst/>
              <a:gdLst>
                <a:gd name="T0" fmla="*/ 0 w 156"/>
                <a:gd name="T1" fmla="*/ 0 h 156"/>
                <a:gd name="T2" fmla="*/ 111 w 156"/>
                <a:gd name="T3" fmla="*/ 46 h 156"/>
                <a:gd name="T4" fmla="*/ 111 w 156"/>
                <a:gd name="T5" fmla="*/ 46 h 156"/>
                <a:gd name="T6" fmla="*/ 156 w 156"/>
                <a:gd name="T7" fmla="*/ 156 h 156"/>
                <a:gd name="T8" fmla="*/ 114 w 156"/>
                <a:gd name="T9" fmla="*/ 156 h 156"/>
                <a:gd name="T10" fmla="*/ 81 w 156"/>
                <a:gd name="T11" fmla="*/ 76 h 156"/>
                <a:gd name="T12" fmla="*/ 81 w 156"/>
                <a:gd name="T13" fmla="*/ 76 h 156"/>
                <a:gd name="T14" fmla="*/ 0 w 156"/>
                <a:gd name="T15" fmla="*/ 42 h 156"/>
                <a:gd name="T16" fmla="*/ 0 w 156"/>
                <a:gd name="T17" fmla="*/ 42 h 156"/>
                <a:gd name="T18" fmla="*/ 0 w 156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0" y="0"/>
                  </a:moveTo>
                  <a:cubicBezTo>
                    <a:pt x="43" y="0"/>
                    <a:pt x="82" y="17"/>
                    <a:pt x="111" y="46"/>
                  </a:cubicBezTo>
                  <a:lnTo>
                    <a:pt x="111" y="46"/>
                  </a:lnTo>
                  <a:cubicBezTo>
                    <a:pt x="139" y="74"/>
                    <a:pt x="156" y="113"/>
                    <a:pt x="156" y="156"/>
                  </a:cubicBezTo>
                  <a:lnTo>
                    <a:pt x="114" y="156"/>
                  </a:lnTo>
                  <a:cubicBezTo>
                    <a:pt x="114" y="125"/>
                    <a:pt x="101" y="96"/>
                    <a:pt x="81" y="76"/>
                  </a:cubicBezTo>
                  <a:lnTo>
                    <a:pt x="81" y="76"/>
                  </a:lnTo>
                  <a:cubicBezTo>
                    <a:pt x="60" y="55"/>
                    <a:pt x="32" y="42"/>
                    <a:pt x="0" y="42"/>
                  </a:cubicBez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26"/>
            <p:cNvSpPr>
              <a:spLocks/>
            </p:cNvSpPr>
            <p:nvPr/>
          </p:nvSpPr>
          <p:spPr bwMode="auto">
            <a:xfrm>
              <a:off x="2130425" y="1752600"/>
              <a:ext cx="42863" cy="42862"/>
            </a:xfrm>
            <a:custGeom>
              <a:avLst/>
              <a:gdLst>
                <a:gd name="T0" fmla="*/ 0 w 138"/>
                <a:gd name="T1" fmla="*/ 0 h 138"/>
                <a:gd name="T2" fmla="*/ 98 w 138"/>
                <a:gd name="T3" fmla="*/ 40 h 138"/>
                <a:gd name="T4" fmla="*/ 98 w 138"/>
                <a:gd name="T5" fmla="*/ 41 h 138"/>
                <a:gd name="T6" fmla="*/ 138 w 138"/>
                <a:gd name="T7" fmla="*/ 138 h 138"/>
                <a:gd name="T8" fmla="*/ 101 w 138"/>
                <a:gd name="T9" fmla="*/ 138 h 138"/>
                <a:gd name="T10" fmla="*/ 71 w 138"/>
                <a:gd name="T11" fmla="*/ 67 h 138"/>
                <a:gd name="T12" fmla="*/ 71 w 138"/>
                <a:gd name="T13" fmla="*/ 67 h 138"/>
                <a:gd name="T14" fmla="*/ 0 w 138"/>
                <a:gd name="T15" fmla="*/ 37 h 138"/>
                <a:gd name="T16" fmla="*/ 0 w 138"/>
                <a:gd name="T17" fmla="*/ 37 h 138"/>
                <a:gd name="T18" fmla="*/ 0 w 138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38" y="0"/>
                    <a:pt x="73" y="15"/>
                    <a:pt x="98" y="40"/>
                  </a:cubicBezTo>
                  <a:lnTo>
                    <a:pt x="98" y="41"/>
                  </a:lnTo>
                  <a:cubicBezTo>
                    <a:pt x="123" y="66"/>
                    <a:pt x="138" y="100"/>
                    <a:pt x="138" y="138"/>
                  </a:cubicBezTo>
                  <a:lnTo>
                    <a:pt x="101" y="138"/>
                  </a:lnTo>
                  <a:cubicBezTo>
                    <a:pt x="101" y="110"/>
                    <a:pt x="90" y="85"/>
                    <a:pt x="71" y="67"/>
                  </a:cubicBezTo>
                  <a:lnTo>
                    <a:pt x="71" y="67"/>
                  </a:lnTo>
                  <a:cubicBezTo>
                    <a:pt x="53" y="49"/>
                    <a:pt x="28" y="37"/>
                    <a:pt x="0" y="37"/>
                  </a:cubicBez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27"/>
            <p:cNvSpPr>
              <a:spLocks/>
            </p:cNvSpPr>
            <p:nvPr/>
          </p:nvSpPr>
          <p:spPr bwMode="auto">
            <a:xfrm>
              <a:off x="2130425" y="1758950"/>
              <a:ext cx="38100" cy="36512"/>
            </a:xfrm>
            <a:custGeom>
              <a:avLst/>
              <a:gdLst>
                <a:gd name="T0" fmla="*/ 0 w 120"/>
                <a:gd name="T1" fmla="*/ 0 h 120"/>
                <a:gd name="T2" fmla="*/ 85 w 120"/>
                <a:gd name="T3" fmla="*/ 35 h 120"/>
                <a:gd name="T4" fmla="*/ 85 w 120"/>
                <a:gd name="T5" fmla="*/ 35 h 120"/>
                <a:gd name="T6" fmla="*/ 120 w 120"/>
                <a:gd name="T7" fmla="*/ 120 h 120"/>
                <a:gd name="T8" fmla="*/ 88 w 120"/>
                <a:gd name="T9" fmla="*/ 120 h 120"/>
                <a:gd name="T10" fmla="*/ 62 w 120"/>
                <a:gd name="T11" fmla="*/ 58 h 120"/>
                <a:gd name="T12" fmla="*/ 62 w 120"/>
                <a:gd name="T13" fmla="*/ 58 h 120"/>
                <a:gd name="T14" fmla="*/ 0 w 120"/>
                <a:gd name="T15" fmla="*/ 32 h 120"/>
                <a:gd name="T16" fmla="*/ 0 w 120"/>
                <a:gd name="T17" fmla="*/ 32 h 120"/>
                <a:gd name="T18" fmla="*/ 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33" y="0"/>
                    <a:pt x="63" y="13"/>
                    <a:pt x="85" y="35"/>
                  </a:cubicBezTo>
                  <a:lnTo>
                    <a:pt x="85" y="35"/>
                  </a:lnTo>
                  <a:cubicBezTo>
                    <a:pt x="107" y="57"/>
                    <a:pt x="120" y="87"/>
                    <a:pt x="120" y="120"/>
                  </a:cubicBezTo>
                  <a:lnTo>
                    <a:pt x="88" y="120"/>
                  </a:lnTo>
                  <a:cubicBezTo>
                    <a:pt x="88" y="96"/>
                    <a:pt x="78" y="74"/>
                    <a:pt x="62" y="58"/>
                  </a:cubicBezTo>
                  <a:lnTo>
                    <a:pt x="62" y="58"/>
                  </a:lnTo>
                  <a:cubicBezTo>
                    <a:pt x="46" y="42"/>
                    <a:pt x="24" y="32"/>
                    <a:pt x="0" y="32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28"/>
            <p:cNvSpPr>
              <a:spLocks/>
            </p:cNvSpPr>
            <p:nvPr/>
          </p:nvSpPr>
          <p:spPr bwMode="auto">
            <a:xfrm>
              <a:off x="2130425" y="1763713"/>
              <a:ext cx="31750" cy="31750"/>
            </a:xfrm>
            <a:custGeom>
              <a:avLst/>
              <a:gdLst>
                <a:gd name="T0" fmla="*/ 0 w 102"/>
                <a:gd name="T1" fmla="*/ 0 h 102"/>
                <a:gd name="T2" fmla="*/ 72 w 102"/>
                <a:gd name="T3" fmla="*/ 30 h 102"/>
                <a:gd name="T4" fmla="*/ 72 w 102"/>
                <a:gd name="T5" fmla="*/ 30 h 102"/>
                <a:gd name="T6" fmla="*/ 102 w 102"/>
                <a:gd name="T7" fmla="*/ 102 h 102"/>
                <a:gd name="T8" fmla="*/ 75 w 102"/>
                <a:gd name="T9" fmla="*/ 102 h 102"/>
                <a:gd name="T10" fmla="*/ 53 w 102"/>
                <a:gd name="T11" fmla="*/ 50 h 102"/>
                <a:gd name="T12" fmla="*/ 53 w 102"/>
                <a:gd name="T13" fmla="*/ 50 h 102"/>
                <a:gd name="T14" fmla="*/ 0 w 102"/>
                <a:gd name="T15" fmla="*/ 28 h 102"/>
                <a:gd name="T16" fmla="*/ 0 w 102"/>
                <a:gd name="T17" fmla="*/ 28 h 102"/>
                <a:gd name="T18" fmla="*/ 0 w 102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cubicBezTo>
                    <a:pt x="28" y="0"/>
                    <a:pt x="54" y="12"/>
                    <a:pt x="72" y="30"/>
                  </a:cubicBezTo>
                  <a:lnTo>
                    <a:pt x="72" y="30"/>
                  </a:lnTo>
                  <a:cubicBezTo>
                    <a:pt x="91" y="49"/>
                    <a:pt x="102" y="74"/>
                    <a:pt x="102" y="102"/>
                  </a:cubicBezTo>
                  <a:lnTo>
                    <a:pt x="75" y="102"/>
                  </a:lnTo>
                  <a:cubicBezTo>
                    <a:pt x="75" y="82"/>
                    <a:pt x="66" y="63"/>
                    <a:pt x="53" y="50"/>
                  </a:cubicBezTo>
                  <a:lnTo>
                    <a:pt x="53" y="50"/>
                  </a:lnTo>
                  <a:cubicBezTo>
                    <a:pt x="39" y="36"/>
                    <a:pt x="21" y="28"/>
                    <a:pt x="0" y="28"/>
                  </a:cubicBez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29"/>
            <p:cNvSpPr>
              <a:spLocks/>
            </p:cNvSpPr>
            <p:nvPr/>
          </p:nvSpPr>
          <p:spPr bwMode="auto">
            <a:xfrm>
              <a:off x="2130425" y="1770063"/>
              <a:ext cx="26988" cy="25400"/>
            </a:xfrm>
            <a:custGeom>
              <a:avLst/>
              <a:gdLst>
                <a:gd name="T0" fmla="*/ 0 w 84"/>
                <a:gd name="T1" fmla="*/ 0 h 84"/>
                <a:gd name="T2" fmla="*/ 59 w 84"/>
                <a:gd name="T3" fmla="*/ 25 h 84"/>
                <a:gd name="T4" fmla="*/ 59 w 84"/>
                <a:gd name="T5" fmla="*/ 25 h 84"/>
                <a:gd name="T6" fmla="*/ 84 w 84"/>
                <a:gd name="T7" fmla="*/ 84 h 84"/>
                <a:gd name="T8" fmla="*/ 61 w 84"/>
                <a:gd name="T9" fmla="*/ 84 h 84"/>
                <a:gd name="T10" fmla="*/ 43 w 84"/>
                <a:gd name="T11" fmla="*/ 41 h 84"/>
                <a:gd name="T12" fmla="*/ 43 w 84"/>
                <a:gd name="T13" fmla="*/ 41 h 84"/>
                <a:gd name="T14" fmla="*/ 0 w 84"/>
                <a:gd name="T15" fmla="*/ 23 h 84"/>
                <a:gd name="T16" fmla="*/ 0 w 84"/>
                <a:gd name="T17" fmla="*/ 23 h 84"/>
                <a:gd name="T18" fmla="*/ 0 w 84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cubicBezTo>
                    <a:pt x="23" y="0"/>
                    <a:pt x="44" y="10"/>
                    <a:pt x="59" y="25"/>
                  </a:cubicBezTo>
                  <a:lnTo>
                    <a:pt x="59" y="25"/>
                  </a:lnTo>
                  <a:cubicBezTo>
                    <a:pt x="75" y="40"/>
                    <a:pt x="84" y="61"/>
                    <a:pt x="84" y="84"/>
                  </a:cubicBezTo>
                  <a:lnTo>
                    <a:pt x="61" y="84"/>
                  </a:lnTo>
                  <a:cubicBezTo>
                    <a:pt x="61" y="67"/>
                    <a:pt x="54" y="52"/>
                    <a:pt x="43" y="41"/>
                  </a:cubicBezTo>
                  <a:lnTo>
                    <a:pt x="43" y="41"/>
                  </a:lnTo>
                  <a:cubicBezTo>
                    <a:pt x="32" y="30"/>
                    <a:pt x="17" y="23"/>
                    <a:pt x="0" y="23"/>
                  </a:cubicBez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30"/>
            <p:cNvSpPr>
              <a:spLocks/>
            </p:cNvSpPr>
            <p:nvPr/>
          </p:nvSpPr>
          <p:spPr bwMode="auto">
            <a:xfrm>
              <a:off x="2130425" y="1774825"/>
              <a:ext cx="20638" cy="20637"/>
            </a:xfrm>
            <a:custGeom>
              <a:avLst/>
              <a:gdLst>
                <a:gd name="T0" fmla="*/ 0 w 66"/>
                <a:gd name="T1" fmla="*/ 0 h 66"/>
                <a:gd name="T2" fmla="*/ 47 w 66"/>
                <a:gd name="T3" fmla="*/ 19 h 66"/>
                <a:gd name="T4" fmla="*/ 47 w 66"/>
                <a:gd name="T5" fmla="*/ 19 h 66"/>
                <a:gd name="T6" fmla="*/ 66 w 66"/>
                <a:gd name="T7" fmla="*/ 66 h 66"/>
                <a:gd name="T8" fmla="*/ 57 w 66"/>
                <a:gd name="T9" fmla="*/ 66 h 66"/>
                <a:gd name="T10" fmla="*/ 48 w 66"/>
                <a:gd name="T11" fmla="*/ 66 h 66"/>
                <a:gd name="T12" fmla="*/ 0 w 66"/>
                <a:gd name="T13" fmla="*/ 66 h 66"/>
                <a:gd name="T14" fmla="*/ 0 w 66"/>
                <a:gd name="T15" fmla="*/ 47 h 66"/>
                <a:gd name="T16" fmla="*/ 0 w 66"/>
                <a:gd name="T17" fmla="*/ 43 h 66"/>
                <a:gd name="T18" fmla="*/ 0 w 66"/>
                <a:gd name="T19" fmla="*/ 18 h 66"/>
                <a:gd name="T20" fmla="*/ 0 w 66"/>
                <a:gd name="T21" fmla="*/ 18 h 66"/>
                <a:gd name="T22" fmla="*/ 0 w 66"/>
                <a:gd name="T23" fmla="*/ 15 h 66"/>
                <a:gd name="T24" fmla="*/ 0 w 6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0" y="0"/>
                  </a:moveTo>
                  <a:cubicBezTo>
                    <a:pt x="18" y="0"/>
                    <a:pt x="35" y="7"/>
                    <a:pt x="47" y="19"/>
                  </a:cubicBezTo>
                  <a:lnTo>
                    <a:pt x="47" y="19"/>
                  </a:lnTo>
                  <a:cubicBezTo>
                    <a:pt x="59" y="32"/>
                    <a:pt x="66" y="48"/>
                    <a:pt x="66" y="66"/>
                  </a:cubicBezTo>
                  <a:lnTo>
                    <a:pt x="57" y="66"/>
                  </a:lnTo>
                  <a:lnTo>
                    <a:pt x="48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31"/>
            <p:cNvSpPr>
              <a:spLocks/>
            </p:cNvSpPr>
            <p:nvPr/>
          </p:nvSpPr>
          <p:spPr bwMode="auto">
            <a:xfrm>
              <a:off x="2130425" y="1781175"/>
              <a:ext cx="15875" cy="14287"/>
            </a:xfrm>
            <a:custGeom>
              <a:avLst/>
              <a:gdLst>
                <a:gd name="T0" fmla="*/ 0 w 48"/>
                <a:gd name="T1" fmla="*/ 0 h 48"/>
                <a:gd name="T2" fmla="*/ 34 w 48"/>
                <a:gd name="T3" fmla="*/ 14 h 48"/>
                <a:gd name="T4" fmla="*/ 34 w 48"/>
                <a:gd name="T5" fmla="*/ 14 h 48"/>
                <a:gd name="T6" fmla="*/ 48 w 48"/>
                <a:gd name="T7" fmla="*/ 48 h 48"/>
                <a:gd name="T8" fmla="*/ 42 w 48"/>
                <a:gd name="T9" fmla="*/ 48 h 48"/>
                <a:gd name="T10" fmla="*/ 35 w 48"/>
                <a:gd name="T11" fmla="*/ 48 h 48"/>
                <a:gd name="T12" fmla="*/ 0 w 48"/>
                <a:gd name="T13" fmla="*/ 48 h 48"/>
                <a:gd name="T14" fmla="*/ 0 w 48"/>
                <a:gd name="T15" fmla="*/ 34 h 48"/>
                <a:gd name="T16" fmla="*/ 0 w 48"/>
                <a:gd name="T17" fmla="*/ 31 h 48"/>
                <a:gd name="T18" fmla="*/ 0 w 48"/>
                <a:gd name="T19" fmla="*/ 13 h 48"/>
                <a:gd name="T20" fmla="*/ 0 w 48"/>
                <a:gd name="T21" fmla="*/ 13 h 48"/>
                <a:gd name="T22" fmla="*/ 0 w 48"/>
                <a:gd name="T23" fmla="*/ 11 h 48"/>
                <a:gd name="T24" fmla="*/ 0 w 4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13" y="0"/>
                    <a:pt x="25" y="5"/>
                    <a:pt x="34" y="14"/>
                  </a:cubicBezTo>
                  <a:lnTo>
                    <a:pt x="34" y="14"/>
                  </a:lnTo>
                  <a:cubicBezTo>
                    <a:pt x="43" y="23"/>
                    <a:pt x="48" y="35"/>
                    <a:pt x="48" y="48"/>
                  </a:cubicBezTo>
                  <a:lnTo>
                    <a:pt x="42" y="48"/>
                  </a:lnTo>
                  <a:lnTo>
                    <a:pt x="35" y="48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32"/>
            <p:cNvSpPr>
              <a:spLocks/>
            </p:cNvSpPr>
            <p:nvPr/>
          </p:nvSpPr>
          <p:spPr bwMode="auto">
            <a:xfrm>
              <a:off x="2130425" y="1785938"/>
              <a:ext cx="9525" cy="9525"/>
            </a:xfrm>
            <a:custGeom>
              <a:avLst/>
              <a:gdLst>
                <a:gd name="T0" fmla="*/ 0 w 30"/>
                <a:gd name="T1" fmla="*/ 0 h 30"/>
                <a:gd name="T2" fmla="*/ 21 w 30"/>
                <a:gd name="T3" fmla="*/ 9 h 30"/>
                <a:gd name="T4" fmla="*/ 21 w 30"/>
                <a:gd name="T5" fmla="*/ 9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22 h 30"/>
                <a:gd name="T12" fmla="*/ 0 w 30"/>
                <a:gd name="T13" fmla="*/ 20 h 30"/>
                <a:gd name="T14" fmla="*/ 0 w 30"/>
                <a:gd name="T15" fmla="*/ 8 h 30"/>
                <a:gd name="T16" fmla="*/ 0 w 30"/>
                <a:gd name="T17" fmla="*/ 8 h 30"/>
                <a:gd name="T18" fmla="*/ 0 w 30"/>
                <a:gd name="T19" fmla="*/ 7 h 30"/>
                <a:gd name="T20" fmla="*/ 0 w 3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8" y="0"/>
                    <a:pt x="16" y="4"/>
                    <a:pt x="21" y="9"/>
                  </a:cubicBezTo>
                  <a:lnTo>
                    <a:pt x="21" y="9"/>
                  </a:lnTo>
                  <a:cubicBezTo>
                    <a:pt x="27" y="14"/>
                    <a:pt x="30" y="22"/>
                    <a:pt x="30" y="30"/>
                  </a:cubicBezTo>
                  <a:lnTo>
                    <a:pt x="0" y="3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33"/>
            <p:cNvSpPr>
              <a:spLocks/>
            </p:cNvSpPr>
            <p:nvPr/>
          </p:nvSpPr>
          <p:spPr bwMode="auto">
            <a:xfrm>
              <a:off x="2130425" y="1792288"/>
              <a:ext cx="4763" cy="3175"/>
            </a:xfrm>
            <a:custGeom>
              <a:avLst/>
              <a:gdLst>
                <a:gd name="T0" fmla="*/ 0 w 12"/>
                <a:gd name="T1" fmla="*/ 0 h 12"/>
                <a:gd name="T2" fmla="*/ 9 w 12"/>
                <a:gd name="T3" fmla="*/ 4 h 12"/>
                <a:gd name="T4" fmla="*/ 9 w 12"/>
                <a:gd name="T5" fmla="*/ 4 h 12"/>
                <a:gd name="T6" fmla="*/ 12 w 12"/>
                <a:gd name="T7" fmla="*/ 12 h 12"/>
                <a:gd name="T8" fmla="*/ 0 w 12"/>
                <a:gd name="T9" fmla="*/ 12 h 12"/>
                <a:gd name="T10" fmla="*/ 0 w 12"/>
                <a:gd name="T11" fmla="*/ 9 h 12"/>
                <a:gd name="T12" fmla="*/ 0 w 12"/>
                <a:gd name="T13" fmla="*/ 8 h 12"/>
                <a:gd name="T14" fmla="*/ 0 w 12"/>
                <a:gd name="T15" fmla="*/ 3 h 12"/>
                <a:gd name="T16" fmla="*/ 0 w 12"/>
                <a:gd name="T17" fmla="*/ 3 h 12"/>
                <a:gd name="T18" fmla="*/ 0 w 12"/>
                <a:gd name="T19" fmla="*/ 3 h 12"/>
                <a:gd name="T20" fmla="*/ 0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0"/>
                    <a:pt x="6" y="2"/>
                    <a:pt x="9" y="4"/>
                  </a:cubicBezTo>
                  <a:lnTo>
                    <a:pt x="9" y="4"/>
                  </a:lnTo>
                  <a:cubicBezTo>
                    <a:pt x="11" y="6"/>
                    <a:pt x="12" y="9"/>
                    <a:pt x="12" y="12"/>
                  </a:cubicBez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Rectangle 234"/>
            <p:cNvSpPr>
              <a:spLocks noChangeArrowheads="1"/>
            </p:cNvSpPr>
            <p:nvPr/>
          </p:nvSpPr>
          <p:spPr bwMode="auto">
            <a:xfrm>
              <a:off x="2271713" y="172561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Rectangle 235"/>
            <p:cNvSpPr>
              <a:spLocks noChangeArrowheads="1"/>
            </p:cNvSpPr>
            <p:nvPr/>
          </p:nvSpPr>
          <p:spPr bwMode="auto">
            <a:xfrm>
              <a:off x="2271713" y="173672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Rectangle 236"/>
            <p:cNvSpPr>
              <a:spLocks noChangeArrowheads="1"/>
            </p:cNvSpPr>
            <p:nvPr/>
          </p:nvSpPr>
          <p:spPr bwMode="auto">
            <a:xfrm>
              <a:off x="2271713" y="1747838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Rectangle 237"/>
            <p:cNvSpPr>
              <a:spLocks noChangeArrowheads="1"/>
            </p:cNvSpPr>
            <p:nvPr/>
          </p:nvSpPr>
          <p:spPr bwMode="auto">
            <a:xfrm>
              <a:off x="2271713" y="1758950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Rectangle 238"/>
            <p:cNvSpPr>
              <a:spLocks noChangeArrowheads="1"/>
            </p:cNvSpPr>
            <p:nvPr/>
          </p:nvSpPr>
          <p:spPr bwMode="auto">
            <a:xfrm>
              <a:off x="2271713" y="177006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Rectangle 239"/>
            <p:cNvSpPr>
              <a:spLocks noChangeArrowheads="1"/>
            </p:cNvSpPr>
            <p:nvPr/>
          </p:nvSpPr>
          <p:spPr bwMode="auto">
            <a:xfrm>
              <a:off x="2271713" y="178117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Rectangle 240"/>
            <p:cNvSpPr>
              <a:spLocks noChangeArrowheads="1"/>
            </p:cNvSpPr>
            <p:nvPr/>
          </p:nvSpPr>
          <p:spPr bwMode="auto">
            <a:xfrm>
              <a:off x="2271713" y="173037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Rectangle 241"/>
            <p:cNvSpPr>
              <a:spLocks noChangeArrowheads="1"/>
            </p:cNvSpPr>
            <p:nvPr/>
          </p:nvSpPr>
          <p:spPr bwMode="auto">
            <a:xfrm>
              <a:off x="2271713" y="174148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Rectangle 242"/>
            <p:cNvSpPr>
              <a:spLocks noChangeArrowheads="1"/>
            </p:cNvSpPr>
            <p:nvPr/>
          </p:nvSpPr>
          <p:spPr bwMode="auto">
            <a:xfrm>
              <a:off x="2271713" y="1752600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2271713" y="1763713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2271713" y="177482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Rectangle 245"/>
            <p:cNvSpPr>
              <a:spLocks noChangeArrowheads="1"/>
            </p:cNvSpPr>
            <p:nvPr/>
          </p:nvSpPr>
          <p:spPr bwMode="auto">
            <a:xfrm>
              <a:off x="2271713" y="178593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Rectangle 246"/>
            <p:cNvSpPr>
              <a:spLocks noChangeArrowheads="1"/>
            </p:cNvSpPr>
            <p:nvPr/>
          </p:nvSpPr>
          <p:spPr bwMode="auto">
            <a:xfrm>
              <a:off x="2271713" y="1792288"/>
              <a:ext cx="320675" cy="3175"/>
            </a:xfrm>
            <a:prstGeom prst="rect">
              <a:avLst/>
            </a:pr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47"/>
            <p:cNvSpPr>
              <a:spLocks/>
            </p:cNvSpPr>
            <p:nvPr/>
          </p:nvSpPr>
          <p:spPr bwMode="auto">
            <a:xfrm>
              <a:off x="2201863" y="1725613"/>
              <a:ext cx="69850" cy="69850"/>
            </a:xfrm>
            <a:custGeom>
              <a:avLst/>
              <a:gdLst>
                <a:gd name="T0" fmla="*/ 228 w 228"/>
                <a:gd name="T1" fmla="*/ 0 h 228"/>
                <a:gd name="T2" fmla="*/ 67 w 228"/>
                <a:gd name="T3" fmla="*/ 67 h 228"/>
                <a:gd name="T4" fmla="*/ 67 w 228"/>
                <a:gd name="T5" fmla="*/ 67 h 228"/>
                <a:gd name="T6" fmla="*/ 0 w 228"/>
                <a:gd name="T7" fmla="*/ 228 h 228"/>
                <a:gd name="T8" fmla="*/ 61 w 228"/>
                <a:gd name="T9" fmla="*/ 228 h 228"/>
                <a:gd name="T10" fmla="*/ 110 w 228"/>
                <a:gd name="T11" fmla="*/ 110 h 228"/>
                <a:gd name="T12" fmla="*/ 110 w 228"/>
                <a:gd name="T13" fmla="*/ 110 h 228"/>
                <a:gd name="T14" fmla="*/ 228 w 228"/>
                <a:gd name="T15" fmla="*/ 61 h 228"/>
                <a:gd name="T16" fmla="*/ 228 w 228"/>
                <a:gd name="T17" fmla="*/ 61 h 228"/>
                <a:gd name="T18" fmla="*/ 228 w 228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228" y="0"/>
                  </a:moveTo>
                  <a:cubicBezTo>
                    <a:pt x="165" y="0"/>
                    <a:pt x="108" y="25"/>
                    <a:pt x="67" y="67"/>
                  </a:cubicBezTo>
                  <a:lnTo>
                    <a:pt x="67" y="67"/>
                  </a:lnTo>
                  <a:cubicBezTo>
                    <a:pt x="25" y="108"/>
                    <a:pt x="0" y="165"/>
                    <a:pt x="0" y="228"/>
                  </a:cubicBezTo>
                  <a:lnTo>
                    <a:pt x="61" y="228"/>
                  </a:lnTo>
                  <a:cubicBezTo>
                    <a:pt x="61" y="182"/>
                    <a:pt x="80" y="140"/>
                    <a:pt x="110" y="110"/>
                  </a:cubicBezTo>
                  <a:lnTo>
                    <a:pt x="110" y="110"/>
                  </a:lnTo>
                  <a:cubicBezTo>
                    <a:pt x="141" y="80"/>
                    <a:pt x="182" y="61"/>
                    <a:pt x="228" y="61"/>
                  </a:cubicBezTo>
                  <a:lnTo>
                    <a:pt x="228" y="6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48"/>
            <p:cNvSpPr>
              <a:spLocks/>
            </p:cNvSpPr>
            <p:nvPr/>
          </p:nvSpPr>
          <p:spPr bwMode="auto">
            <a:xfrm>
              <a:off x="2206625" y="1730375"/>
              <a:ext cx="65088" cy="65087"/>
            </a:xfrm>
            <a:custGeom>
              <a:avLst/>
              <a:gdLst>
                <a:gd name="T0" fmla="*/ 210 w 211"/>
                <a:gd name="T1" fmla="*/ 0 h 210"/>
                <a:gd name="T2" fmla="*/ 62 w 211"/>
                <a:gd name="T3" fmla="*/ 61 h 210"/>
                <a:gd name="T4" fmla="*/ 62 w 211"/>
                <a:gd name="T5" fmla="*/ 62 h 210"/>
                <a:gd name="T6" fmla="*/ 0 w 211"/>
                <a:gd name="T7" fmla="*/ 210 h 210"/>
                <a:gd name="T8" fmla="*/ 57 w 211"/>
                <a:gd name="T9" fmla="*/ 210 h 210"/>
                <a:gd name="T10" fmla="*/ 102 w 211"/>
                <a:gd name="T11" fmla="*/ 102 h 210"/>
                <a:gd name="T12" fmla="*/ 102 w 211"/>
                <a:gd name="T13" fmla="*/ 102 h 210"/>
                <a:gd name="T14" fmla="*/ 210 w 211"/>
                <a:gd name="T15" fmla="*/ 56 h 210"/>
                <a:gd name="T16" fmla="*/ 211 w 211"/>
                <a:gd name="T17" fmla="*/ 56 h 210"/>
                <a:gd name="T18" fmla="*/ 211 w 211"/>
                <a:gd name="T19" fmla="*/ 0 h 210"/>
                <a:gd name="T20" fmla="*/ 210 w 211"/>
                <a:gd name="T2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10">
                  <a:moveTo>
                    <a:pt x="210" y="0"/>
                  </a:moveTo>
                  <a:cubicBezTo>
                    <a:pt x="152" y="0"/>
                    <a:pt x="100" y="23"/>
                    <a:pt x="62" y="61"/>
                  </a:cubicBezTo>
                  <a:lnTo>
                    <a:pt x="62" y="62"/>
                  </a:lnTo>
                  <a:cubicBezTo>
                    <a:pt x="23" y="100"/>
                    <a:pt x="0" y="152"/>
                    <a:pt x="0" y="210"/>
                  </a:cubicBezTo>
                  <a:lnTo>
                    <a:pt x="57" y="210"/>
                  </a:lnTo>
                  <a:cubicBezTo>
                    <a:pt x="57" y="168"/>
                    <a:pt x="74" y="129"/>
                    <a:pt x="102" y="102"/>
                  </a:cubicBezTo>
                  <a:lnTo>
                    <a:pt x="102" y="102"/>
                  </a:lnTo>
                  <a:cubicBezTo>
                    <a:pt x="130" y="74"/>
                    <a:pt x="168" y="56"/>
                    <a:pt x="210" y="56"/>
                  </a:cubicBezTo>
                  <a:lnTo>
                    <a:pt x="211" y="56"/>
                  </a:lnTo>
                  <a:lnTo>
                    <a:pt x="211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49"/>
            <p:cNvSpPr>
              <a:spLocks/>
            </p:cNvSpPr>
            <p:nvPr/>
          </p:nvSpPr>
          <p:spPr bwMode="auto">
            <a:xfrm>
              <a:off x="2212975" y="1736725"/>
              <a:ext cx="58738" cy="58737"/>
            </a:xfrm>
            <a:custGeom>
              <a:avLst/>
              <a:gdLst>
                <a:gd name="T0" fmla="*/ 193 w 193"/>
                <a:gd name="T1" fmla="*/ 0 h 192"/>
                <a:gd name="T2" fmla="*/ 56 w 193"/>
                <a:gd name="T3" fmla="*/ 56 h 192"/>
                <a:gd name="T4" fmla="*/ 56 w 193"/>
                <a:gd name="T5" fmla="*/ 56 h 192"/>
                <a:gd name="T6" fmla="*/ 0 w 193"/>
                <a:gd name="T7" fmla="*/ 192 h 192"/>
                <a:gd name="T8" fmla="*/ 52 w 193"/>
                <a:gd name="T9" fmla="*/ 192 h 192"/>
                <a:gd name="T10" fmla="*/ 93 w 193"/>
                <a:gd name="T11" fmla="*/ 93 h 192"/>
                <a:gd name="T12" fmla="*/ 93 w 193"/>
                <a:gd name="T13" fmla="*/ 93 h 192"/>
                <a:gd name="T14" fmla="*/ 193 w 193"/>
                <a:gd name="T15" fmla="*/ 52 h 192"/>
                <a:gd name="T16" fmla="*/ 193 w 193"/>
                <a:gd name="T17" fmla="*/ 52 h 192"/>
                <a:gd name="T18" fmla="*/ 193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0"/>
                  </a:moveTo>
                  <a:cubicBezTo>
                    <a:pt x="139" y="0"/>
                    <a:pt x="91" y="21"/>
                    <a:pt x="56" y="56"/>
                  </a:cubicBezTo>
                  <a:lnTo>
                    <a:pt x="56" y="56"/>
                  </a:lnTo>
                  <a:cubicBezTo>
                    <a:pt x="21" y="91"/>
                    <a:pt x="0" y="139"/>
                    <a:pt x="0" y="192"/>
                  </a:cubicBezTo>
                  <a:lnTo>
                    <a:pt x="52" y="192"/>
                  </a:lnTo>
                  <a:cubicBezTo>
                    <a:pt x="52" y="153"/>
                    <a:pt x="68" y="118"/>
                    <a:pt x="93" y="93"/>
                  </a:cubicBezTo>
                  <a:lnTo>
                    <a:pt x="93" y="93"/>
                  </a:lnTo>
                  <a:cubicBezTo>
                    <a:pt x="119" y="67"/>
                    <a:pt x="154" y="52"/>
                    <a:pt x="193" y="52"/>
                  </a:cubicBezTo>
                  <a:lnTo>
                    <a:pt x="193" y="5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50"/>
            <p:cNvSpPr>
              <a:spLocks/>
            </p:cNvSpPr>
            <p:nvPr/>
          </p:nvSpPr>
          <p:spPr bwMode="auto">
            <a:xfrm>
              <a:off x="2217738" y="1741488"/>
              <a:ext cx="53975" cy="53975"/>
            </a:xfrm>
            <a:custGeom>
              <a:avLst/>
              <a:gdLst>
                <a:gd name="T0" fmla="*/ 175 w 175"/>
                <a:gd name="T1" fmla="*/ 0 h 174"/>
                <a:gd name="T2" fmla="*/ 51 w 175"/>
                <a:gd name="T3" fmla="*/ 51 h 174"/>
                <a:gd name="T4" fmla="*/ 51 w 175"/>
                <a:gd name="T5" fmla="*/ 51 h 174"/>
                <a:gd name="T6" fmla="*/ 0 w 175"/>
                <a:gd name="T7" fmla="*/ 174 h 174"/>
                <a:gd name="T8" fmla="*/ 47 w 175"/>
                <a:gd name="T9" fmla="*/ 174 h 174"/>
                <a:gd name="T10" fmla="*/ 84 w 175"/>
                <a:gd name="T11" fmla="*/ 84 h 174"/>
                <a:gd name="T12" fmla="*/ 84 w 175"/>
                <a:gd name="T13" fmla="*/ 84 h 174"/>
                <a:gd name="T14" fmla="*/ 175 w 175"/>
                <a:gd name="T15" fmla="*/ 47 h 174"/>
                <a:gd name="T16" fmla="*/ 175 w 175"/>
                <a:gd name="T17" fmla="*/ 47 h 174"/>
                <a:gd name="T18" fmla="*/ 175 w 175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4">
                  <a:moveTo>
                    <a:pt x="175" y="0"/>
                  </a:moveTo>
                  <a:cubicBezTo>
                    <a:pt x="126" y="0"/>
                    <a:pt x="83" y="19"/>
                    <a:pt x="51" y="51"/>
                  </a:cubicBezTo>
                  <a:lnTo>
                    <a:pt x="51" y="51"/>
                  </a:lnTo>
                  <a:cubicBezTo>
                    <a:pt x="20" y="83"/>
                    <a:pt x="0" y="126"/>
                    <a:pt x="0" y="174"/>
                  </a:cubicBezTo>
                  <a:lnTo>
                    <a:pt x="47" y="174"/>
                  </a:lnTo>
                  <a:cubicBezTo>
                    <a:pt x="47" y="139"/>
                    <a:pt x="61" y="107"/>
                    <a:pt x="84" y="84"/>
                  </a:cubicBezTo>
                  <a:lnTo>
                    <a:pt x="84" y="84"/>
                  </a:lnTo>
                  <a:cubicBezTo>
                    <a:pt x="107" y="61"/>
                    <a:pt x="139" y="47"/>
                    <a:pt x="175" y="47"/>
                  </a:cubicBezTo>
                  <a:lnTo>
                    <a:pt x="175" y="4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51"/>
            <p:cNvSpPr>
              <a:spLocks/>
            </p:cNvSpPr>
            <p:nvPr/>
          </p:nvSpPr>
          <p:spPr bwMode="auto">
            <a:xfrm>
              <a:off x="2224088" y="1747838"/>
              <a:ext cx="47625" cy="47625"/>
            </a:xfrm>
            <a:custGeom>
              <a:avLst/>
              <a:gdLst>
                <a:gd name="T0" fmla="*/ 157 w 157"/>
                <a:gd name="T1" fmla="*/ 0 h 156"/>
                <a:gd name="T2" fmla="*/ 46 w 157"/>
                <a:gd name="T3" fmla="*/ 46 h 156"/>
                <a:gd name="T4" fmla="*/ 46 w 157"/>
                <a:gd name="T5" fmla="*/ 46 h 156"/>
                <a:gd name="T6" fmla="*/ 0 w 157"/>
                <a:gd name="T7" fmla="*/ 156 h 156"/>
                <a:gd name="T8" fmla="*/ 42 w 157"/>
                <a:gd name="T9" fmla="*/ 156 h 156"/>
                <a:gd name="T10" fmla="*/ 76 w 157"/>
                <a:gd name="T11" fmla="*/ 76 h 156"/>
                <a:gd name="T12" fmla="*/ 76 w 157"/>
                <a:gd name="T13" fmla="*/ 76 h 156"/>
                <a:gd name="T14" fmla="*/ 157 w 157"/>
                <a:gd name="T15" fmla="*/ 42 h 156"/>
                <a:gd name="T16" fmla="*/ 157 w 157"/>
                <a:gd name="T17" fmla="*/ 42 h 156"/>
                <a:gd name="T18" fmla="*/ 157 w 157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157" y="0"/>
                  </a:moveTo>
                  <a:cubicBezTo>
                    <a:pt x="113" y="0"/>
                    <a:pt x="74" y="17"/>
                    <a:pt x="46" y="46"/>
                  </a:cubicBezTo>
                  <a:lnTo>
                    <a:pt x="46" y="46"/>
                  </a:lnTo>
                  <a:cubicBezTo>
                    <a:pt x="18" y="74"/>
                    <a:pt x="0" y="113"/>
                    <a:pt x="0" y="156"/>
                  </a:cubicBezTo>
                  <a:lnTo>
                    <a:pt x="42" y="156"/>
                  </a:lnTo>
                  <a:cubicBezTo>
                    <a:pt x="42" y="125"/>
                    <a:pt x="55" y="96"/>
                    <a:pt x="76" y="76"/>
                  </a:cubicBezTo>
                  <a:lnTo>
                    <a:pt x="76" y="76"/>
                  </a:lnTo>
                  <a:cubicBezTo>
                    <a:pt x="96" y="55"/>
                    <a:pt x="125" y="42"/>
                    <a:pt x="157" y="42"/>
                  </a:cubicBezTo>
                  <a:lnTo>
                    <a:pt x="157" y="4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52"/>
            <p:cNvSpPr>
              <a:spLocks/>
            </p:cNvSpPr>
            <p:nvPr/>
          </p:nvSpPr>
          <p:spPr bwMode="auto">
            <a:xfrm>
              <a:off x="2228850" y="1752600"/>
              <a:ext cx="42863" cy="42862"/>
            </a:xfrm>
            <a:custGeom>
              <a:avLst/>
              <a:gdLst>
                <a:gd name="T0" fmla="*/ 139 w 139"/>
                <a:gd name="T1" fmla="*/ 0 h 138"/>
                <a:gd name="T2" fmla="*/ 41 w 139"/>
                <a:gd name="T3" fmla="*/ 40 h 138"/>
                <a:gd name="T4" fmla="*/ 41 w 139"/>
                <a:gd name="T5" fmla="*/ 41 h 138"/>
                <a:gd name="T6" fmla="*/ 0 w 139"/>
                <a:gd name="T7" fmla="*/ 138 h 138"/>
                <a:gd name="T8" fmla="*/ 37 w 139"/>
                <a:gd name="T9" fmla="*/ 138 h 138"/>
                <a:gd name="T10" fmla="*/ 67 w 139"/>
                <a:gd name="T11" fmla="*/ 67 h 138"/>
                <a:gd name="T12" fmla="*/ 67 w 139"/>
                <a:gd name="T13" fmla="*/ 67 h 138"/>
                <a:gd name="T14" fmla="*/ 139 w 139"/>
                <a:gd name="T15" fmla="*/ 37 h 138"/>
                <a:gd name="T16" fmla="*/ 139 w 139"/>
                <a:gd name="T17" fmla="*/ 37 h 138"/>
                <a:gd name="T18" fmla="*/ 139 w 13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cubicBezTo>
                    <a:pt x="100" y="0"/>
                    <a:pt x="66" y="15"/>
                    <a:pt x="41" y="40"/>
                  </a:cubicBezTo>
                  <a:lnTo>
                    <a:pt x="41" y="41"/>
                  </a:lnTo>
                  <a:cubicBezTo>
                    <a:pt x="16" y="66"/>
                    <a:pt x="0" y="100"/>
                    <a:pt x="0" y="138"/>
                  </a:cubicBezTo>
                  <a:lnTo>
                    <a:pt x="37" y="138"/>
                  </a:lnTo>
                  <a:cubicBezTo>
                    <a:pt x="37" y="110"/>
                    <a:pt x="49" y="85"/>
                    <a:pt x="67" y="67"/>
                  </a:cubicBezTo>
                  <a:lnTo>
                    <a:pt x="67" y="67"/>
                  </a:lnTo>
                  <a:cubicBezTo>
                    <a:pt x="85" y="49"/>
                    <a:pt x="111" y="37"/>
                    <a:pt x="139" y="37"/>
                  </a:cubicBezTo>
                  <a:lnTo>
                    <a:pt x="139" y="3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53"/>
            <p:cNvSpPr>
              <a:spLocks/>
            </p:cNvSpPr>
            <p:nvPr/>
          </p:nvSpPr>
          <p:spPr bwMode="auto">
            <a:xfrm>
              <a:off x="2235200" y="1758950"/>
              <a:ext cx="36513" cy="36512"/>
            </a:xfrm>
            <a:custGeom>
              <a:avLst/>
              <a:gdLst>
                <a:gd name="T0" fmla="*/ 121 w 121"/>
                <a:gd name="T1" fmla="*/ 0 h 120"/>
                <a:gd name="T2" fmla="*/ 35 w 121"/>
                <a:gd name="T3" fmla="*/ 35 h 120"/>
                <a:gd name="T4" fmla="*/ 35 w 121"/>
                <a:gd name="T5" fmla="*/ 35 h 120"/>
                <a:gd name="T6" fmla="*/ 0 w 121"/>
                <a:gd name="T7" fmla="*/ 120 h 120"/>
                <a:gd name="T8" fmla="*/ 33 w 121"/>
                <a:gd name="T9" fmla="*/ 120 h 120"/>
                <a:gd name="T10" fmla="*/ 58 w 121"/>
                <a:gd name="T11" fmla="*/ 58 h 120"/>
                <a:gd name="T12" fmla="*/ 58 w 121"/>
                <a:gd name="T13" fmla="*/ 58 h 120"/>
                <a:gd name="T14" fmla="*/ 121 w 121"/>
                <a:gd name="T15" fmla="*/ 32 h 120"/>
                <a:gd name="T16" fmla="*/ 121 w 121"/>
                <a:gd name="T17" fmla="*/ 32 h 120"/>
                <a:gd name="T18" fmla="*/ 121 w 121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121" y="0"/>
                  </a:moveTo>
                  <a:cubicBezTo>
                    <a:pt x="87" y="0"/>
                    <a:pt x="57" y="13"/>
                    <a:pt x="35" y="35"/>
                  </a:cubicBezTo>
                  <a:lnTo>
                    <a:pt x="35" y="35"/>
                  </a:lnTo>
                  <a:cubicBezTo>
                    <a:pt x="14" y="57"/>
                    <a:pt x="0" y="87"/>
                    <a:pt x="0" y="120"/>
                  </a:cubicBezTo>
                  <a:lnTo>
                    <a:pt x="33" y="120"/>
                  </a:lnTo>
                  <a:cubicBezTo>
                    <a:pt x="33" y="96"/>
                    <a:pt x="43" y="74"/>
                    <a:pt x="58" y="58"/>
                  </a:cubicBezTo>
                  <a:lnTo>
                    <a:pt x="58" y="58"/>
                  </a:lnTo>
                  <a:cubicBezTo>
                    <a:pt x="74" y="42"/>
                    <a:pt x="96" y="32"/>
                    <a:pt x="121" y="32"/>
                  </a:cubicBezTo>
                  <a:lnTo>
                    <a:pt x="121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54"/>
            <p:cNvSpPr>
              <a:spLocks/>
            </p:cNvSpPr>
            <p:nvPr/>
          </p:nvSpPr>
          <p:spPr bwMode="auto">
            <a:xfrm>
              <a:off x="2239963" y="1763713"/>
              <a:ext cx="31750" cy="31750"/>
            </a:xfrm>
            <a:custGeom>
              <a:avLst/>
              <a:gdLst>
                <a:gd name="T0" fmla="*/ 103 w 103"/>
                <a:gd name="T1" fmla="*/ 0 h 102"/>
                <a:gd name="T2" fmla="*/ 30 w 103"/>
                <a:gd name="T3" fmla="*/ 30 h 102"/>
                <a:gd name="T4" fmla="*/ 30 w 103"/>
                <a:gd name="T5" fmla="*/ 30 h 102"/>
                <a:gd name="T6" fmla="*/ 0 w 103"/>
                <a:gd name="T7" fmla="*/ 102 h 102"/>
                <a:gd name="T8" fmla="*/ 28 w 103"/>
                <a:gd name="T9" fmla="*/ 102 h 102"/>
                <a:gd name="T10" fmla="*/ 50 w 103"/>
                <a:gd name="T11" fmla="*/ 50 h 102"/>
                <a:gd name="T12" fmla="*/ 50 w 103"/>
                <a:gd name="T13" fmla="*/ 50 h 102"/>
                <a:gd name="T14" fmla="*/ 103 w 103"/>
                <a:gd name="T15" fmla="*/ 28 h 102"/>
                <a:gd name="T16" fmla="*/ 103 w 103"/>
                <a:gd name="T17" fmla="*/ 28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74" y="0"/>
                    <a:pt x="49" y="12"/>
                    <a:pt x="30" y="30"/>
                  </a:cubicBezTo>
                  <a:lnTo>
                    <a:pt x="30" y="30"/>
                  </a:lnTo>
                  <a:cubicBezTo>
                    <a:pt x="12" y="49"/>
                    <a:pt x="0" y="74"/>
                    <a:pt x="0" y="102"/>
                  </a:cubicBezTo>
                  <a:lnTo>
                    <a:pt x="28" y="102"/>
                  </a:lnTo>
                  <a:cubicBezTo>
                    <a:pt x="28" y="82"/>
                    <a:pt x="36" y="63"/>
                    <a:pt x="50" y="50"/>
                  </a:cubicBezTo>
                  <a:lnTo>
                    <a:pt x="50" y="50"/>
                  </a:lnTo>
                  <a:cubicBezTo>
                    <a:pt x="63" y="36"/>
                    <a:pt x="82" y="28"/>
                    <a:pt x="103" y="28"/>
                  </a:cubicBezTo>
                  <a:lnTo>
                    <a:pt x="103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55"/>
            <p:cNvSpPr>
              <a:spLocks/>
            </p:cNvSpPr>
            <p:nvPr/>
          </p:nvSpPr>
          <p:spPr bwMode="auto">
            <a:xfrm>
              <a:off x="2246313" y="1770063"/>
              <a:ext cx="25400" cy="25400"/>
            </a:xfrm>
            <a:custGeom>
              <a:avLst/>
              <a:gdLst>
                <a:gd name="T0" fmla="*/ 85 w 85"/>
                <a:gd name="T1" fmla="*/ 0 h 84"/>
                <a:gd name="T2" fmla="*/ 25 w 85"/>
                <a:gd name="T3" fmla="*/ 25 h 84"/>
                <a:gd name="T4" fmla="*/ 25 w 85"/>
                <a:gd name="T5" fmla="*/ 25 h 84"/>
                <a:gd name="T6" fmla="*/ 0 w 85"/>
                <a:gd name="T7" fmla="*/ 84 h 84"/>
                <a:gd name="T8" fmla="*/ 23 w 85"/>
                <a:gd name="T9" fmla="*/ 84 h 84"/>
                <a:gd name="T10" fmla="*/ 41 w 85"/>
                <a:gd name="T11" fmla="*/ 41 h 84"/>
                <a:gd name="T12" fmla="*/ 41 w 85"/>
                <a:gd name="T13" fmla="*/ 41 h 84"/>
                <a:gd name="T14" fmla="*/ 85 w 85"/>
                <a:gd name="T15" fmla="*/ 23 h 84"/>
                <a:gd name="T16" fmla="*/ 85 w 85"/>
                <a:gd name="T17" fmla="*/ 23 h 84"/>
                <a:gd name="T18" fmla="*/ 85 w 8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85" y="0"/>
                  </a:moveTo>
                  <a:cubicBezTo>
                    <a:pt x="61" y="0"/>
                    <a:pt x="40" y="10"/>
                    <a:pt x="25" y="25"/>
                  </a:cubicBezTo>
                  <a:lnTo>
                    <a:pt x="25" y="25"/>
                  </a:lnTo>
                  <a:cubicBezTo>
                    <a:pt x="10" y="40"/>
                    <a:pt x="0" y="61"/>
                    <a:pt x="0" y="84"/>
                  </a:cubicBezTo>
                  <a:lnTo>
                    <a:pt x="23" y="84"/>
                  </a:lnTo>
                  <a:cubicBezTo>
                    <a:pt x="23" y="67"/>
                    <a:pt x="30" y="52"/>
                    <a:pt x="41" y="41"/>
                  </a:cubicBezTo>
                  <a:lnTo>
                    <a:pt x="41" y="41"/>
                  </a:lnTo>
                  <a:cubicBezTo>
                    <a:pt x="52" y="30"/>
                    <a:pt x="68" y="23"/>
                    <a:pt x="85" y="23"/>
                  </a:cubicBez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2251075" y="1774825"/>
              <a:ext cx="20638" cy="20637"/>
            </a:xfrm>
            <a:custGeom>
              <a:avLst/>
              <a:gdLst>
                <a:gd name="T0" fmla="*/ 67 w 67"/>
                <a:gd name="T1" fmla="*/ 0 h 66"/>
                <a:gd name="T2" fmla="*/ 20 w 67"/>
                <a:gd name="T3" fmla="*/ 19 h 66"/>
                <a:gd name="T4" fmla="*/ 20 w 67"/>
                <a:gd name="T5" fmla="*/ 19 h 66"/>
                <a:gd name="T6" fmla="*/ 0 w 67"/>
                <a:gd name="T7" fmla="*/ 66 h 66"/>
                <a:gd name="T8" fmla="*/ 9 w 67"/>
                <a:gd name="T9" fmla="*/ 66 h 66"/>
                <a:gd name="T10" fmla="*/ 18 w 67"/>
                <a:gd name="T11" fmla="*/ 66 h 66"/>
                <a:gd name="T12" fmla="*/ 67 w 67"/>
                <a:gd name="T13" fmla="*/ 66 h 66"/>
                <a:gd name="T14" fmla="*/ 67 w 67"/>
                <a:gd name="T15" fmla="*/ 47 h 66"/>
                <a:gd name="T16" fmla="*/ 67 w 67"/>
                <a:gd name="T17" fmla="*/ 43 h 66"/>
                <a:gd name="T18" fmla="*/ 67 w 67"/>
                <a:gd name="T19" fmla="*/ 18 h 66"/>
                <a:gd name="T20" fmla="*/ 67 w 67"/>
                <a:gd name="T21" fmla="*/ 18 h 66"/>
                <a:gd name="T22" fmla="*/ 67 w 67"/>
                <a:gd name="T23" fmla="*/ 15 h 66"/>
                <a:gd name="T24" fmla="*/ 67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67" y="0"/>
                  </a:moveTo>
                  <a:cubicBezTo>
                    <a:pt x="48" y="0"/>
                    <a:pt x="32" y="7"/>
                    <a:pt x="20" y="19"/>
                  </a:cubicBezTo>
                  <a:lnTo>
                    <a:pt x="20" y="19"/>
                  </a:lnTo>
                  <a:cubicBezTo>
                    <a:pt x="8" y="32"/>
                    <a:pt x="0" y="48"/>
                    <a:pt x="0" y="66"/>
                  </a:cubicBezTo>
                  <a:lnTo>
                    <a:pt x="9" y="66"/>
                  </a:lnTo>
                  <a:lnTo>
                    <a:pt x="18" y="66"/>
                  </a:lnTo>
                  <a:lnTo>
                    <a:pt x="67" y="66"/>
                  </a:lnTo>
                  <a:lnTo>
                    <a:pt x="67" y="47"/>
                  </a:lnTo>
                  <a:lnTo>
                    <a:pt x="67" y="4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2257425" y="1781175"/>
              <a:ext cx="14288" cy="14287"/>
            </a:xfrm>
            <a:custGeom>
              <a:avLst/>
              <a:gdLst>
                <a:gd name="T0" fmla="*/ 49 w 49"/>
                <a:gd name="T1" fmla="*/ 0 h 48"/>
                <a:gd name="T2" fmla="*/ 14 w 49"/>
                <a:gd name="T3" fmla="*/ 14 h 48"/>
                <a:gd name="T4" fmla="*/ 14 w 49"/>
                <a:gd name="T5" fmla="*/ 14 h 48"/>
                <a:gd name="T6" fmla="*/ 0 w 49"/>
                <a:gd name="T7" fmla="*/ 48 h 48"/>
                <a:gd name="T8" fmla="*/ 7 w 49"/>
                <a:gd name="T9" fmla="*/ 48 h 48"/>
                <a:gd name="T10" fmla="*/ 13 w 49"/>
                <a:gd name="T11" fmla="*/ 48 h 48"/>
                <a:gd name="T12" fmla="*/ 49 w 49"/>
                <a:gd name="T13" fmla="*/ 48 h 48"/>
                <a:gd name="T14" fmla="*/ 49 w 49"/>
                <a:gd name="T15" fmla="*/ 34 h 48"/>
                <a:gd name="T16" fmla="*/ 49 w 49"/>
                <a:gd name="T17" fmla="*/ 31 h 48"/>
                <a:gd name="T18" fmla="*/ 49 w 49"/>
                <a:gd name="T19" fmla="*/ 13 h 48"/>
                <a:gd name="T20" fmla="*/ 49 w 49"/>
                <a:gd name="T21" fmla="*/ 13 h 48"/>
                <a:gd name="T22" fmla="*/ 49 w 49"/>
                <a:gd name="T23" fmla="*/ 11 h 48"/>
                <a:gd name="T24" fmla="*/ 49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cubicBezTo>
                    <a:pt x="35" y="0"/>
                    <a:pt x="23" y="5"/>
                    <a:pt x="14" y="14"/>
                  </a:cubicBezTo>
                  <a:lnTo>
                    <a:pt x="14" y="14"/>
                  </a:lnTo>
                  <a:cubicBezTo>
                    <a:pt x="6" y="23"/>
                    <a:pt x="0" y="35"/>
                    <a:pt x="0" y="48"/>
                  </a:cubicBezTo>
                  <a:lnTo>
                    <a:pt x="7" y="48"/>
                  </a:lnTo>
                  <a:lnTo>
                    <a:pt x="13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2262188" y="1785938"/>
              <a:ext cx="9525" cy="9525"/>
            </a:xfrm>
            <a:custGeom>
              <a:avLst/>
              <a:gdLst>
                <a:gd name="T0" fmla="*/ 31 w 31"/>
                <a:gd name="T1" fmla="*/ 0 h 30"/>
                <a:gd name="T2" fmla="*/ 9 w 31"/>
                <a:gd name="T3" fmla="*/ 9 h 30"/>
                <a:gd name="T4" fmla="*/ 9 w 31"/>
                <a:gd name="T5" fmla="*/ 9 h 30"/>
                <a:gd name="T6" fmla="*/ 0 w 31"/>
                <a:gd name="T7" fmla="*/ 30 h 30"/>
                <a:gd name="T8" fmla="*/ 31 w 31"/>
                <a:gd name="T9" fmla="*/ 30 h 30"/>
                <a:gd name="T10" fmla="*/ 31 w 31"/>
                <a:gd name="T11" fmla="*/ 22 h 30"/>
                <a:gd name="T12" fmla="*/ 31 w 31"/>
                <a:gd name="T13" fmla="*/ 20 h 30"/>
                <a:gd name="T14" fmla="*/ 31 w 31"/>
                <a:gd name="T15" fmla="*/ 8 h 30"/>
                <a:gd name="T16" fmla="*/ 31 w 31"/>
                <a:gd name="T17" fmla="*/ 8 h 30"/>
                <a:gd name="T18" fmla="*/ 31 w 31"/>
                <a:gd name="T19" fmla="*/ 7 h 30"/>
                <a:gd name="T20" fmla="*/ 31 w 31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22" y="0"/>
                    <a:pt x="15" y="4"/>
                    <a:pt x="9" y="9"/>
                  </a:cubicBezTo>
                  <a:lnTo>
                    <a:pt x="9" y="9"/>
                  </a:lnTo>
                  <a:cubicBezTo>
                    <a:pt x="4" y="14"/>
                    <a:pt x="0" y="22"/>
                    <a:pt x="0" y="30"/>
                  </a:cubicBezTo>
                  <a:lnTo>
                    <a:pt x="31" y="30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59"/>
            <p:cNvSpPr>
              <a:spLocks/>
            </p:cNvSpPr>
            <p:nvPr/>
          </p:nvSpPr>
          <p:spPr bwMode="auto">
            <a:xfrm>
              <a:off x="2268538" y="1792288"/>
              <a:ext cx="3175" cy="3175"/>
            </a:xfrm>
            <a:custGeom>
              <a:avLst/>
              <a:gdLst>
                <a:gd name="T0" fmla="*/ 13 w 13"/>
                <a:gd name="T1" fmla="*/ 0 h 12"/>
                <a:gd name="T2" fmla="*/ 4 w 13"/>
                <a:gd name="T3" fmla="*/ 4 h 12"/>
                <a:gd name="T4" fmla="*/ 4 w 13"/>
                <a:gd name="T5" fmla="*/ 4 h 12"/>
                <a:gd name="T6" fmla="*/ 0 w 13"/>
                <a:gd name="T7" fmla="*/ 12 h 12"/>
                <a:gd name="T8" fmla="*/ 13 w 13"/>
                <a:gd name="T9" fmla="*/ 12 h 12"/>
                <a:gd name="T10" fmla="*/ 13 w 13"/>
                <a:gd name="T11" fmla="*/ 9 h 12"/>
                <a:gd name="T12" fmla="*/ 13 w 13"/>
                <a:gd name="T13" fmla="*/ 8 h 12"/>
                <a:gd name="T14" fmla="*/ 13 w 13"/>
                <a:gd name="T15" fmla="*/ 3 h 12"/>
                <a:gd name="T16" fmla="*/ 13 w 13"/>
                <a:gd name="T17" fmla="*/ 3 h 12"/>
                <a:gd name="T18" fmla="*/ 13 w 13"/>
                <a:gd name="T19" fmla="*/ 3 h 12"/>
                <a:gd name="T20" fmla="*/ 13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lnTo>
                    <a:pt x="4" y="4"/>
                  </a:lnTo>
                  <a:cubicBezTo>
                    <a:pt x="2" y="6"/>
                    <a:pt x="0" y="9"/>
                    <a:pt x="0" y="12"/>
                  </a:cubicBezTo>
                  <a:lnTo>
                    <a:pt x="13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2130425" y="1795463"/>
              <a:ext cx="141288" cy="30162"/>
            </a:xfrm>
            <a:custGeom>
              <a:avLst/>
              <a:gdLst>
                <a:gd name="T0" fmla="*/ 0 w 458"/>
                <a:gd name="T1" fmla="*/ 0 h 100"/>
                <a:gd name="T2" fmla="*/ 458 w 458"/>
                <a:gd name="T3" fmla="*/ 0 h 100"/>
                <a:gd name="T4" fmla="*/ 458 w 458"/>
                <a:gd name="T5" fmla="*/ 50 h 100"/>
                <a:gd name="T6" fmla="*/ 404 w 458"/>
                <a:gd name="T7" fmla="*/ 100 h 100"/>
                <a:gd name="T8" fmla="*/ 54 w 458"/>
                <a:gd name="T9" fmla="*/ 100 h 100"/>
                <a:gd name="T10" fmla="*/ 0 w 458"/>
                <a:gd name="T11" fmla="*/ 50 h 100"/>
                <a:gd name="T12" fmla="*/ 0 w 45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100">
                  <a:moveTo>
                    <a:pt x="0" y="0"/>
                  </a:moveTo>
                  <a:lnTo>
                    <a:pt x="458" y="0"/>
                  </a:lnTo>
                  <a:lnTo>
                    <a:pt x="458" y="50"/>
                  </a:lnTo>
                  <a:cubicBezTo>
                    <a:pt x="458" y="77"/>
                    <a:pt x="433" y="100"/>
                    <a:pt x="404" y="100"/>
                  </a:cubicBezTo>
                  <a:lnTo>
                    <a:pt x="54" y="100"/>
                  </a:lnTo>
                  <a:cubicBezTo>
                    <a:pt x="24" y="100"/>
                    <a:pt x="0" y="77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1798638" y="1795463"/>
              <a:ext cx="331788" cy="1428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Rectangle 262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12700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Rectangle 263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6350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64"/>
            <p:cNvSpPr>
              <a:spLocks/>
            </p:cNvSpPr>
            <p:nvPr/>
          </p:nvSpPr>
          <p:spPr bwMode="auto">
            <a:xfrm>
              <a:off x="425450" y="1206500"/>
              <a:ext cx="968375" cy="676275"/>
            </a:xfrm>
            <a:custGeom>
              <a:avLst/>
              <a:gdLst>
                <a:gd name="T0" fmla="*/ 101 w 3142"/>
                <a:gd name="T1" fmla="*/ 0 h 2200"/>
                <a:gd name="T2" fmla="*/ 3041 w 3142"/>
                <a:gd name="T3" fmla="*/ 0 h 2200"/>
                <a:gd name="T4" fmla="*/ 3142 w 3142"/>
                <a:gd name="T5" fmla="*/ 101 h 2200"/>
                <a:gd name="T6" fmla="*/ 3142 w 3142"/>
                <a:gd name="T7" fmla="*/ 2099 h 2200"/>
                <a:gd name="T8" fmla="*/ 3041 w 3142"/>
                <a:gd name="T9" fmla="*/ 2200 h 2200"/>
                <a:gd name="T10" fmla="*/ 101 w 3142"/>
                <a:gd name="T11" fmla="*/ 2200 h 2200"/>
                <a:gd name="T12" fmla="*/ 0 w 3142"/>
                <a:gd name="T13" fmla="*/ 2099 h 2200"/>
                <a:gd name="T14" fmla="*/ 0 w 3142"/>
                <a:gd name="T15" fmla="*/ 101 h 2200"/>
                <a:gd name="T16" fmla="*/ 101 w 3142"/>
                <a:gd name="T17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2200">
                  <a:moveTo>
                    <a:pt x="101" y="0"/>
                  </a:moveTo>
                  <a:lnTo>
                    <a:pt x="3041" y="0"/>
                  </a:lnTo>
                  <a:cubicBezTo>
                    <a:pt x="3096" y="0"/>
                    <a:pt x="3142" y="45"/>
                    <a:pt x="3142" y="101"/>
                  </a:cubicBezTo>
                  <a:lnTo>
                    <a:pt x="3142" y="2099"/>
                  </a:lnTo>
                  <a:cubicBezTo>
                    <a:pt x="3142" y="2155"/>
                    <a:pt x="3096" y="2200"/>
                    <a:pt x="3041" y="2200"/>
                  </a:cubicBez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65"/>
            <p:cNvSpPr>
              <a:spLocks/>
            </p:cNvSpPr>
            <p:nvPr/>
          </p:nvSpPr>
          <p:spPr bwMode="auto">
            <a:xfrm>
              <a:off x="425450" y="1206500"/>
              <a:ext cx="827088" cy="676275"/>
            </a:xfrm>
            <a:custGeom>
              <a:avLst/>
              <a:gdLst>
                <a:gd name="T0" fmla="*/ 101 w 2685"/>
                <a:gd name="T1" fmla="*/ 0 h 2200"/>
                <a:gd name="T2" fmla="*/ 2685 w 2685"/>
                <a:gd name="T3" fmla="*/ 0 h 2200"/>
                <a:gd name="T4" fmla="*/ 484 w 2685"/>
                <a:gd name="T5" fmla="*/ 2200 h 2200"/>
                <a:gd name="T6" fmla="*/ 101 w 2685"/>
                <a:gd name="T7" fmla="*/ 2200 h 2200"/>
                <a:gd name="T8" fmla="*/ 0 w 2685"/>
                <a:gd name="T9" fmla="*/ 2099 h 2200"/>
                <a:gd name="T10" fmla="*/ 0 w 2685"/>
                <a:gd name="T11" fmla="*/ 101 h 2200"/>
                <a:gd name="T12" fmla="*/ 101 w 2685"/>
                <a:gd name="T13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5" h="2200">
                  <a:moveTo>
                    <a:pt x="101" y="0"/>
                  </a:moveTo>
                  <a:lnTo>
                    <a:pt x="2685" y="0"/>
                  </a:lnTo>
                  <a:lnTo>
                    <a:pt x="484" y="2200"/>
                  </a:ln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Rectangle 266"/>
            <p:cNvSpPr>
              <a:spLocks noChangeArrowheads="1"/>
            </p:cNvSpPr>
            <p:nvPr/>
          </p:nvSpPr>
          <p:spPr bwMode="auto">
            <a:xfrm>
              <a:off x="469900" y="1254125"/>
              <a:ext cx="877888" cy="585787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67"/>
            <p:cNvSpPr>
              <a:spLocks/>
            </p:cNvSpPr>
            <p:nvPr/>
          </p:nvSpPr>
          <p:spPr bwMode="auto">
            <a:xfrm>
              <a:off x="252413" y="1897063"/>
              <a:ext cx="1317625" cy="25400"/>
            </a:xfrm>
            <a:custGeom>
              <a:avLst/>
              <a:gdLst>
                <a:gd name="T0" fmla="*/ 2138 w 4277"/>
                <a:gd name="T1" fmla="*/ 87 h 87"/>
                <a:gd name="T2" fmla="*/ 162 w 4277"/>
                <a:gd name="T3" fmla="*/ 87 h 87"/>
                <a:gd name="T4" fmla="*/ 0 w 4277"/>
                <a:gd name="T5" fmla="*/ 3 h 87"/>
                <a:gd name="T6" fmla="*/ 2138 w 4277"/>
                <a:gd name="T7" fmla="*/ 0 h 87"/>
                <a:gd name="T8" fmla="*/ 4277 w 4277"/>
                <a:gd name="T9" fmla="*/ 3 h 87"/>
                <a:gd name="T10" fmla="*/ 4115 w 4277"/>
                <a:gd name="T11" fmla="*/ 87 h 87"/>
                <a:gd name="T12" fmla="*/ 2138 w 42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87">
                  <a:moveTo>
                    <a:pt x="2138" y="87"/>
                  </a:moveTo>
                  <a:lnTo>
                    <a:pt x="162" y="87"/>
                  </a:lnTo>
                  <a:cubicBezTo>
                    <a:pt x="83" y="87"/>
                    <a:pt x="30" y="31"/>
                    <a:pt x="0" y="3"/>
                  </a:cubicBezTo>
                  <a:lnTo>
                    <a:pt x="2138" y="0"/>
                  </a:lnTo>
                  <a:lnTo>
                    <a:pt x="4277" y="3"/>
                  </a:lnTo>
                  <a:cubicBezTo>
                    <a:pt x="4247" y="31"/>
                    <a:pt x="4194" y="87"/>
                    <a:pt x="4115" y="87"/>
                  </a:cubicBezTo>
                  <a:lnTo>
                    <a:pt x="2138" y="87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68"/>
            <p:cNvSpPr>
              <a:spLocks/>
            </p:cNvSpPr>
            <p:nvPr/>
          </p:nvSpPr>
          <p:spPr bwMode="auto">
            <a:xfrm>
              <a:off x="244475" y="1870075"/>
              <a:ext cx="1331913" cy="28575"/>
            </a:xfrm>
            <a:custGeom>
              <a:avLst/>
              <a:gdLst>
                <a:gd name="T0" fmla="*/ 0 w 4325"/>
                <a:gd name="T1" fmla="*/ 0 h 93"/>
                <a:gd name="T2" fmla="*/ 4325 w 4325"/>
                <a:gd name="T3" fmla="*/ 0 h 93"/>
                <a:gd name="T4" fmla="*/ 4325 w 4325"/>
                <a:gd name="T5" fmla="*/ 46 h 93"/>
                <a:gd name="T6" fmla="*/ 4279 w 4325"/>
                <a:gd name="T7" fmla="*/ 93 h 93"/>
                <a:gd name="T8" fmla="*/ 46 w 4325"/>
                <a:gd name="T9" fmla="*/ 93 h 93"/>
                <a:gd name="T10" fmla="*/ 0 w 4325"/>
                <a:gd name="T11" fmla="*/ 46 h 93"/>
                <a:gd name="T12" fmla="*/ 0 w 4325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5" h="93">
                  <a:moveTo>
                    <a:pt x="0" y="0"/>
                  </a:moveTo>
                  <a:lnTo>
                    <a:pt x="4325" y="0"/>
                  </a:lnTo>
                  <a:lnTo>
                    <a:pt x="4325" y="46"/>
                  </a:lnTo>
                  <a:cubicBezTo>
                    <a:pt x="4325" y="72"/>
                    <a:pt x="4304" y="93"/>
                    <a:pt x="4279" y="93"/>
                  </a:cubicBezTo>
                  <a:lnTo>
                    <a:pt x="46" y="93"/>
                  </a:lnTo>
                  <a:cubicBezTo>
                    <a:pt x="21" y="93"/>
                    <a:pt x="0" y="72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69"/>
            <p:cNvSpPr>
              <a:spLocks/>
            </p:cNvSpPr>
            <p:nvPr/>
          </p:nvSpPr>
          <p:spPr bwMode="auto">
            <a:xfrm>
              <a:off x="819150" y="1870075"/>
              <a:ext cx="184150" cy="14287"/>
            </a:xfrm>
            <a:custGeom>
              <a:avLst/>
              <a:gdLst>
                <a:gd name="T0" fmla="*/ 599 w 599"/>
                <a:gd name="T1" fmla="*/ 0 h 43"/>
                <a:gd name="T2" fmla="*/ 585 w 599"/>
                <a:gd name="T3" fmla="*/ 29 h 43"/>
                <a:gd name="T4" fmla="*/ 584 w 599"/>
                <a:gd name="T5" fmla="*/ 29 h 43"/>
                <a:gd name="T6" fmla="*/ 584 w 599"/>
                <a:gd name="T7" fmla="*/ 29 h 43"/>
                <a:gd name="T8" fmla="*/ 550 w 599"/>
                <a:gd name="T9" fmla="*/ 43 h 43"/>
                <a:gd name="T10" fmla="*/ 49 w 599"/>
                <a:gd name="T11" fmla="*/ 43 h 43"/>
                <a:gd name="T12" fmla="*/ 14 w 599"/>
                <a:gd name="T13" fmla="*/ 29 h 43"/>
                <a:gd name="T14" fmla="*/ 14 w 599"/>
                <a:gd name="T15" fmla="*/ 29 h 43"/>
                <a:gd name="T16" fmla="*/ 0 w 599"/>
                <a:gd name="T17" fmla="*/ 0 h 43"/>
                <a:gd name="T18" fmla="*/ 12 w 599"/>
                <a:gd name="T19" fmla="*/ 0 h 43"/>
                <a:gd name="T20" fmla="*/ 22 w 599"/>
                <a:gd name="T21" fmla="*/ 20 h 43"/>
                <a:gd name="T22" fmla="*/ 22 w 599"/>
                <a:gd name="T23" fmla="*/ 20 h 43"/>
                <a:gd name="T24" fmla="*/ 49 w 599"/>
                <a:gd name="T25" fmla="*/ 31 h 43"/>
                <a:gd name="T26" fmla="*/ 550 w 599"/>
                <a:gd name="T27" fmla="*/ 31 h 43"/>
                <a:gd name="T28" fmla="*/ 576 w 599"/>
                <a:gd name="T29" fmla="*/ 21 h 43"/>
                <a:gd name="T30" fmla="*/ 576 w 599"/>
                <a:gd name="T31" fmla="*/ 21 h 43"/>
                <a:gd name="T32" fmla="*/ 576 w 599"/>
                <a:gd name="T33" fmla="*/ 20 h 43"/>
                <a:gd name="T34" fmla="*/ 587 w 599"/>
                <a:gd name="T35" fmla="*/ 0 h 43"/>
                <a:gd name="T36" fmla="*/ 599 w 599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43">
                  <a:moveTo>
                    <a:pt x="599" y="0"/>
                  </a:moveTo>
                  <a:cubicBezTo>
                    <a:pt x="597" y="11"/>
                    <a:pt x="592" y="21"/>
                    <a:pt x="585" y="29"/>
                  </a:cubicBezTo>
                  <a:lnTo>
                    <a:pt x="584" y="29"/>
                  </a:lnTo>
                  <a:lnTo>
                    <a:pt x="584" y="29"/>
                  </a:lnTo>
                  <a:cubicBezTo>
                    <a:pt x="575" y="38"/>
                    <a:pt x="563" y="43"/>
                    <a:pt x="550" y="43"/>
                  </a:cubicBezTo>
                  <a:lnTo>
                    <a:pt x="49" y="43"/>
                  </a:lnTo>
                  <a:cubicBezTo>
                    <a:pt x="35" y="43"/>
                    <a:pt x="23" y="38"/>
                    <a:pt x="14" y="29"/>
                  </a:cubicBezTo>
                  <a:lnTo>
                    <a:pt x="14" y="29"/>
                  </a:lnTo>
                  <a:cubicBezTo>
                    <a:pt x="7" y="21"/>
                    <a:pt x="1" y="11"/>
                    <a:pt x="0" y="0"/>
                  </a:cubicBezTo>
                  <a:lnTo>
                    <a:pt x="12" y="0"/>
                  </a:lnTo>
                  <a:cubicBezTo>
                    <a:pt x="13" y="8"/>
                    <a:pt x="17" y="15"/>
                    <a:pt x="22" y="20"/>
                  </a:cubicBezTo>
                  <a:lnTo>
                    <a:pt x="22" y="20"/>
                  </a:lnTo>
                  <a:cubicBezTo>
                    <a:pt x="29" y="27"/>
                    <a:pt x="38" y="31"/>
                    <a:pt x="49" y="31"/>
                  </a:cubicBezTo>
                  <a:lnTo>
                    <a:pt x="550" y="31"/>
                  </a:lnTo>
                  <a:cubicBezTo>
                    <a:pt x="560" y="31"/>
                    <a:pt x="569" y="27"/>
                    <a:pt x="576" y="21"/>
                  </a:cubicBezTo>
                  <a:lnTo>
                    <a:pt x="576" y="21"/>
                  </a:lnTo>
                  <a:lnTo>
                    <a:pt x="576" y="20"/>
                  </a:lnTo>
                  <a:cubicBezTo>
                    <a:pt x="582" y="15"/>
                    <a:pt x="585" y="8"/>
                    <a:pt x="587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70"/>
            <p:cNvSpPr>
              <a:spLocks/>
            </p:cNvSpPr>
            <p:nvPr/>
          </p:nvSpPr>
          <p:spPr bwMode="auto">
            <a:xfrm>
              <a:off x="469900" y="1254125"/>
              <a:ext cx="733425" cy="585787"/>
            </a:xfrm>
            <a:custGeom>
              <a:avLst/>
              <a:gdLst>
                <a:gd name="T0" fmla="*/ 0 w 2381"/>
                <a:gd name="T1" fmla="*/ 1902 h 1902"/>
                <a:gd name="T2" fmla="*/ 480 w 2381"/>
                <a:gd name="T3" fmla="*/ 1902 h 1902"/>
                <a:gd name="T4" fmla="*/ 2381 w 2381"/>
                <a:gd name="T5" fmla="*/ 0 h 1902"/>
                <a:gd name="T6" fmla="*/ 0 w 2381"/>
                <a:gd name="T7" fmla="*/ 0 h 1902"/>
                <a:gd name="T8" fmla="*/ 0 w 2381"/>
                <a:gd name="T9" fmla="*/ 19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902">
                  <a:moveTo>
                    <a:pt x="0" y="1902"/>
                  </a:moveTo>
                  <a:lnTo>
                    <a:pt x="480" y="1902"/>
                  </a:lnTo>
                  <a:lnTo>
                    <a:pt x="2381" y="0"/>
                  </a:lnTo>
                  <a:lnTo>
                    <a:pt x="0" y="0"/>
                  </a:lnTo>
                  <a:lnTo>
                    <a:pt x="0" y="1902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71"/>
            <p:cNvSpPr>
              <a:spLocks/>
            </p:cNvSpPr>
            <p:nvPr/>
          </p:nvSpPr>
          <p:spPr bwMode="auto">
            <a:xfrm>
              <a:off x="561975" y="1020763"/>
              <a:ext cx="693738" cy="819150"/>
            </a:xfrm>
            <a:custGeom>
              <a:avLst/>
              <a:gdLst>
                <a:gd name="T0" fmla="*/ 0 w 2255"/>
                <a:gd name="T1" fmla="*/ 2660 h 2660"/>
                <a:gd name="T2" fmla="*/ 2255 w 2255"/>
                <a:gd name="T3" fmla="*/ 2660 h 2660"/>
                <a:gd name="T4" fmla="*/ 2255 w 2255"/>
                <a:gd name="T5" fmla="*/ 49 h 2660"/>
                <a:gd name="T6" fmla="*/ 2206 w 2255"/>
                <a:gd name="T7" fmla="*/ 0 h 2660"/>
                <a:gd name="T8" fmla="*/ 50 w 2255"/>
                <a:gd name="T9" fmla="*/ 0 h 2660"/>
                <a:gd name="T10" fmla="*/ 0 w 2255"/>
                <a:gd name="T11" fmla="*/ 49 h 2660"/>
                <a:gd name="T12" fmla="*/ 0 w 2255"/>
                <a:gd name="T13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2660">
                  <a:moveTo>
                    <a:pt x="0" y="2660"/>
                  </a:moveTo>
                  <a:lnTo>
                    <a:pt x="2255" y="2660"/>
                  </a:ln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2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72"/>
            <p:cNvSpPr>
              <a:spLocks/>
            </p:cNvSpPr>
            <p:nvPr/>
          </p:nvSpPr>
          <p:spPr bwMode="auto">
            <a:xfrm>
              <a:off x="561975" y="1020763"/>
              <a:ext cx="693738" cy="53975"/>
            </a:xfrm>
            <a:custGeom>
              <a:avLst/>
              <a:gdLst>
                <a:gd name="T0" fmla="*/ 2255 w 2255"/>
                <a:gd name="T1" fmla="*/ 172 h 172"/>
                <a:gd name="T2" fmla="*/ 2255 w 2255"/>
                <a:gd name="T3" fmla="*/ 49 h 172"/>
                <a:gd name="T4" fmla="*/ 2206 w 2255"/>
                <a:gd name="T5" fmla="*/ 0 h 172"/>
                <a:gd name="T6" fmla="*/ 50 w 2255"/>
                <a:gd name="T7" fmla="*/ 0 h 172"/>
                <a:gd name="T8" fmla="*/ 0 w 2255"/>
                <a:gd name="T9" fmla="*/ 49 h 172"/>
                <a:gd name="T10" fmla="*/ 0 w 2255"/>
                <a:gd name="T11" fmla="*/ 172 h 172"/>
                <a:gd name="T12" fmla="*/ 2255 w 225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172">
                  <a:moveTo>
                    <a:pt x="2255" y="172"/>
                  </a:move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172"/>
                  </a:lnTo>
                  <a:lnTo>
                    <a:pt x="2255" y="172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73"/>
            <p:cNvSpPr>
              <a:spLocks/>
            </p:cNvSpPr>
            <p:nvPr/>
          </p:nvSpPr>
          <p:spPr bwMode="auto">
            <a:xfrm>
              <a:off x="500063" y="1254125"/>
              <a:ext cx="61913" cy="585787"/>
            </a:xfrm>
            <a:custGeom>
              <a:avLst/>
              <a:gdLst>
                <a:gd name="T0" fmla="*/ 199 w 199"/>
                <a:gd name="T1" fmla="*/ 0 h 1902"/>
                <a:gd name="T2" fmla="*/ 0 w 199"/>
                <a:gd name="T3" fmla="*/ 0 h 1902"/>
                <a:gd name="T4" fmla="*/ 199 w 199"/>
                <a:gd name="T5" fmla="*/ 1902 h 1902"/>
                <a:gd name="T6" fmla="*/ 199 w 199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902">
                  <a:moveTo>
                    <a:pt x="199" y="0"/>
                  </a:moveTo>
                  <a:lnTo>
                    <a:pt x="0" y="0"/>
                  </a:lnTo>
                  <a:lnTo>
                    <a:pt x="199" y="190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74"/>
            <p:cNvSpPr>
              <a:spLocks/>
            </p:cNvSpPr>
            <p:nvPr/>
          </p:nvSpPr>
          <p:spPr bwMode="auto">
            <a:xfrm>
              <a:off x="1255713" y="1254125"/>
              <a:ext cx="61913" cy="585787"/>
            </a:xfrm>
            <a:custGeom>
              <a:avLst/>
              <a:gdLst>
                <a:gd name="T0" fmla="*/ 0 w 200"/>
                <a:gd name="T1" fmla="*/ 0 h 1902"/>
                <a:gd name="T2" fmla="*/ 200 w 200"/>
                <a:gd name="T3" fmla="*/ 0 h 1902"/>
                <a:gd name="T4" fmla="*/ 0 w 200"/>
                <a:gd name="T5" fmla="*/ 1902 h 1902"/>
                <a:gd name="T6" fmla="*/ 0 w 200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2">
                  <a:moveTo>
                    <a:pt x="0" y="0"/>
                  </a:moveTo>
                  <a:lnTo>
                    <a:pt x="200" y="0"/>
                  </a:lnTo>
                  <a:lnTo>
                    <a:pt x="0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Oval 275"/>
            <p:cNvSpPr>
              <a:spLocks noChangeArrowheads="1"/>
            </p:cNvSpPr>
            <p:nvPr/>
          </p:nvSpPr>
          <p:spPr bwMode="auto">
            <a:xfrm>
              <a:off x="587375" y="1039813"/>
              <a:ext cx="14288" cy="15875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Oval 276"/>
            <p:cNvSpPr>
              <a:spLocks noChangeArrowheads="1"/>
            </p:cNvSpPr>
            <p:nvPr/>
          </p:nvSpPr>
          <p:spPr bwMode="auto">
            <a:xfrm>
              <a:off x="615950" y="1039813"/>
              <a:ext cx="15875" cy="15875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Oval 277"/>
            <p:cNvSpPr>
              <a:spLocks noChangeArrowheads="1"/>
            </p:cNvSpPr>
            <p:nvPr/>
          </p:nvSpPr>
          <p:spPr bwMode="auto">
            <a:xfrm>
              <a:off x="646113" y="1039813"/>
              <a:ext cx="14288" cy="15875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692150" y="1038225"/>
              <a:ext cx="53181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Rectangle 279"/>
            <p:cNvSpPr>
              <a:spLocks noChangeArrowheads="1"/>
            </p:cNvSpPr>
            <p:nvPr/>
          </p:nvSpPr>
          <p:spPr bwMode="auto">
            <a:xfrm>
              <a:off x="650875" y="1735138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280"/>
            <p:cNvSpPr>
              <a:spLocks noChangeArrowheads="1"/>
            </p:cNvSpPr>
            <p:nvPr/>
          </p:nvSpPr>
          <p:spPr bwMode="auto">
            <a:xfrm>
              <a:off x="650875" y="1689100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650875" y="164306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Rectangle 282"/>
            <p:cNvSpPr>
              <a:spLocks noChangeArrowheads="1"/>
            </p:cNvSpPr>
            <p:nvPr/>
          </p:nvSpPr>
          <p:spPr bwMode="auto">
            <a:xfrm>
              <a:off x="650875" y="159861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Rectangle 283"/>
            <p:cNvSpPr>
              <a:spLocks noChangeArrowheads="1"/>
            </p:cNvSpPr>
            <p:nvPr/>
          </p:nvSpPr>
          <p:spPr bwMode="auto">
            <a:xfrm>
              <a:off x="650875" y="1174750"/>
              <a:ext cx="51752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284"/>
            <p:cNvSpPr>
              <a:spLocks noChangeArrowheads="1"/>
            </p:cNvSpPr>
            <p:nvPr/>
          </p:nvSpPr>
          <p:spPr bwMode="auto">
            <a:xfrm>
              <a:off x="650875" y="1116013"/>
              <a:ext cx="517525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Rectangle 285"/>
            <p:cNvSpPr>
              <a:spLocks noChangeArrowheads="1"/>
            </p:cNvSpPr>
            <p:nvPr/>
          </p:nvSpPr>
          <p:spPr bwMode="auto">
            <a:xfrm>
              <a:off x="652463" y="1597025"/>
              <a:ext cx="515938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Rectangle 286"/>
            <p:cNvSpPr>
              <a:spLocks noChangeArrowheads="1"/>
            </p:cNvSpPr>
            <p:nvPr/>
          </p:nvSpPr>
          <p:spPr bwMode="auto">
            <a:xfrm>
              <a:off x="652463" y="1174750"/>
              <a:ext cx="515938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4" name="Rectangle 287"/>
            <p:cNvSpPr>
              <a:spLocks noChangeArrowheads="1"/>
            </p:cNvSpPr>
            <p:nvPr/>
          </p:nvSpPr>
          <p:spPr bwMode="auto">
            <a:xfrm>
              <a:off x="652463" y="1116013"/>
              <a:ext cx="515938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5" name="Freeform 288"/>
            <p:cNvSpPr>
              <a:spLocks/>
            </p:cNvSpPr>
            <p:nvPr/>
          </p:nvSpPr>
          <p:spPr bwMode="auto">
            <a:xfrm>
              <a:off x="1031875" y="1227138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3"/>
                    <a:pt x="0" y="220"/>
                  </a:cubicBezTo>
                  <a:cubicBezTo>
                    <a:pt x="0" y="103"/>
                    <a:pt x="91" y="7"/>
                    <a:pt x="206" y="0"/>
                  </a:cubicBezTo>
                  <a:lnTo>
                    <a:pt x="206" y="98"/>
                  </a:lnTo>
                  <a:cubicBezTo>
                    <a:pt x="145" y="105"/>
                    <a:pt x="98" y="157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9" name="Freeform 289"/>
            <p:cNvSpPr>
              <a:spLocks/>
            </p:cNvSpPr>
            <p:nvPr/>
          </p:nvSpPr>
          <p:spPr bwMode="auto">
            <a:xfrm>
              <a:off x="1111250" y="1284288"/>
              <a:ext cx="57150" cy="76200"/>
            </a:xfrm>
            <a:custGeom>
              <a:avLst/>
              <a:gdLst>
                <a:gd name="T0" fmla="*/ 183 w 185"/>
                <a:gd name="T1" fmla="*/ 0 h 246"/>
                <a:gd name="T2" fmla="*/ 185 w 185"/>
                <a:gd name="T3" fmla="*/ 32 h 246"/>
                <a:gd name="T4" fmla="*/ 17 w 185"/>
                <a:gd name="T5" fmla="*/ 246 h 246"/>
                <a:gd name="T6" fmla="*/ 0 w 185"/>
                <a:gd name="T7" fmla="*/ 149 h 246"/>
                <a:gd name="T8" fmla="*/ 87 w 185"/>
                <a:gd name="T9" fmla="*/ 32 h 246"/>
                <a:gd name="T10" fmla="*/ 87 w 185"/>
                <a:gd name="T11" fmla="*/ 21 h 246"/>
                <a:gd name="T12" fmla="*/ 183 w 185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6">
                  <a:moveTo>
                    <a:pt x="183" y="0"/>
                  </a:moveTo>
                  <a:cubicBezTo>
                    <a:pt x="184" y="10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6"/>
                  </a:cubicBezTo>
                  <a:lnTo>
                    <a:pt x="0" y="149"/>
                  </a:lnTo>
                  <a:cubicBezTo>
                    <a:pt x="50" y="134"/>
                    <a:pt x="87" y="87"/>
                    <a:pt x="87" y="32"/>
                  </a:cubicBezTo>
                  <a:cubicBezTo>
                    <a:pt x="87" y="28"/>
                    <a:pt x="87" y="24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0" name="Freeform 290"/>
            <p:cNvSpPr>
              <a:spLocks/>
            </p:cNvSpPr>
            <p:nvPr/>
          </p:nvSpPr>
          <p:spPr bwMode="auto">
            <a:xfrm>
              <a:off x="1060450" y="1327150"/>
              <a:ext cx="46038" cy="34925"/>
            </a:xfrm>
            <a:custGeom>
              <a:avLst/>
              <a:gdLst>
                <a:gd name="T0" fmla="*/ 152 w 152"/>
                <a:gd name="T1" fmla="*/ 115 h 117"/>
                <a:gd name="T2" fmla="*/ 128 w 152"/>
                <a:gd name="T3" fmla="*/ 117 h 117"/>
                <a:gd name="T4" fmla="*/ 0 w 152"/>
                <a:gd name="T5" fmla="*/ 75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5"/>
                  </a:moveTo>
                  <a:cubicBezTo>
                    <a:pt x="144" y="116"/>
                    <a:pt x="136" y="117"/>
                    <a:pt x="128" y="117"/>
                  </a:cubicBezTo>
                  <a:cubicBezTo>
                    <a:pt x="80" y="117"/>
                    <a:pt x="36" y="101"/>
                    <a:pt x="0" y="75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5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1" name="Freeform 291"/>
            <p:cNvSpPr>
              <a:spLocks/>
            </p:cNvSpPr>
            <p:nvPr/>
          </p:nvSpPr>
          <p:spPr bwMode="auto">
            <a:xfrm>
              <a:off x="1104900" y="1227138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59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6"/>
                    <a:pt x="101" y="180"/>
                  </a:cubicBezTo>
                  <a:lnTo>
                    <a:pt x="197" y="159"/>
                  </a:lnTo>
                  <a:cubicBezTo>
                    <a:pt x="172" y="71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2" name="Freeform 292"/>
            <p:cNvSpPr>
              <a:spLocks/>
            </p:cNvSpPr>
            <p:nvPr/>
          </p:nvSpPr>
          <p:spPr bwMode="auto">
            <a:xfrm>
              <a:off x="1033463" y="1408113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4"/>
                    <a:pt x="0" y="220"/>
                  </a:cubicBezTo>
                  <a:cubicBezTo>
                    <a:pt x="0" y="103"/>
                    <a:pt x="91" y="8"/>
                    <a:pt x="206" y="0"/>
                  </a:cubicBezTo>
                  <a:lnTo>
                    <a:pt x="206" y="98"/>
                  </a:lnTo>
                  <a:cubicBezTo>
                    <a:pt x="145" y="106"/>
                    <a:pt x="98" y="158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3" name="Freeform 293"/>
            <p:cNvSpPr>
              <a:spLocks/>
            </p:cNvSpPr>
            <p:nvPr/>
          </p:nvSpPr>
          <p:spPr bwMode="auto">
            <a:xfrm>
              <a:off x="1112838" y="1465263"/>
              <a:ext cx="57150" cy="76200"/>
            </a:xfrm>
            <a:custGeom>
              <a:avLst/>
              <a:gdLst>
                <a:gd name="T0" fmla="*/ 183 w 185"/>
                <a:gd name="T1" fmla="*/ 0 h 247"/>
                <a:gd name="T2" fmla="*/ 185 w 185"/>
                <a:gd name="T3" fmla="*/ 32 h 247"/>
                <a:gd name="T4" fmla="*/ 17 w 185"/>
                <a:gd name="T5" fmla="*/ 247 h 247"/>
                <a:gd name="T6" fmla="*/ 0 w 185"/>
                <a:gd name="T7" fmla="*/ 150 h 247"/>
                <a:gd name="T8" fmla="*/ 87 w 185"/>
                <a:gd name="T9" fmla="*/ 32 h 247"/>
                <a:gd name="T10" fmla="*/ 87 w 185"/>
                <a:gd name="T11" fmla="*/ 21 h 247"/>
                <a:gd name="T12" fmla="*/ 183 w 185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7">
                  <a:moveTo>
                    <a:pt x="183" y="0"/>
                  </a:moveTo>
                  <a:cubicBezTo>
                    <a:pt x="184" y="11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7"/>
                  </a:cubicBezTo>
                  <a:lnTo>
                    <a:pt x="0" y="150"/>
                  </a:lnTo>
                  <a:cubicBezTo>
                    <a:pt x="50" y="134"/>
                    <a:pt x="87" y="88"/>
                    <a:pt x="87" y="32"/>
                  </a:cubicBezTo>
                  <a:cubicBezTo>
                    <a:pt x="87" y="29"/>
                    <a:pt x="87" y="25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4" name="Freeform 294"/>
            <p:cNvSpPr>
              <a:spLocks/>
            </p:cNvSpPr>
            <p:nvPr/>
          </p:nvSpPr>
          <p:spPr bwMode="auto">
            <a:xfrm>
              <a:off x="1062038" y="1506538"/>
              <a:ext cx="46038" cy="36512"/>
            </a:xfrm>
            <a:custGeom>
              <a:avLst/>
              <a:gdLst>
                <a:gd name="T0" fmla="*/ 152 w 152"/>
                <a:gd name="T1" fmla="*/ 116 h 117"/>
                <a:gd name="T2" fmla="*/ 128 w 152"/>
                <a:gd name="T3" fmla="*/ 117 h 117"/>
                <a:gd name="T4" fmla="*/ 0 w 152"/>
                <a:gd name="T5" fmla="*/ 76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6"/>
                  </a:moveTo>
                  <a:cubicBezTo>
                    <a:pt x="144" y="117"/>
                    <a:pt x="136" y="117"/>
                    <a:pt x="128" y="117"/>
                  </a:cubicBezTo>
                  <a:cubicBezTo>
                    <a:pt x="80" y="117"/>
                    <a:pt x="36" y="102"/>
                    <a:pt x="0" y="76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5" name="Freeform 295"/>
            <p:cNvSpPr>
              <a:spLocks/>
            </p:cNvSpPr>
            <p:nvPr/>
          </p:nvSpPr>
          <p:spPr bwMode="auto">
            <a:xfrm>
              <a:off x="1106488" y="1408113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60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7"/>
                    <a:pt x="101" y="180"/>
                  </a:cubicBezTo>
                  <a:lnTo>
                    <a:pt x="197" y="160"/>
                  </a:lnTo>
                  <a:cubicBezTo>
                    <a:pt x="172" y="72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6" name="Rectangle 296"/>
            <p:cNvSpPr>
              <a:spLocks noChangeArrowheads="1"/>
            </p:cNvSpPr>
            <p:nvPr/>
          </p:nvSpPr>
          <p:spPr bwMode="auto">
            <a:xfrm>
              <a:off x="661988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7" name="Rectangle 297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8" name="Rectangle 298"/>
            <p:cNvSpPr>
              <a:spLocks noChangeArrowheads="1"/>
            </p:cNvSpPr>
            <p:nvPr/>
          </p:nvSpPr>
          <p:spPr bwMode="auto">
            <a:xfrm>
              <a:off x="749300" y="1320800"/>
              <a:ext cx="22225" cy="2222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9" name="Rectangle 299"/>
            <p:cNvSpPr>
              <a:spLocks noChangeArrowheads="1"/>
            </p:cNvSpPr>
            <p:nvPr/>
          </p:nvSpPr>
          <p:spPr bwMode="auto">
            <a:xfrm>
              <a:off x="793750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0" name="Rectangle 300"/>
            <p:cNvSpPr>
              <a:spLocks noChangeArrowheads="1"/>
            </p:cNvSpPr>
            <p:nvPr/>
          </p:nvSpPr>
          <p:spPr bwMode="auto">
            <a:xfrm>
              <a:off x="838200" y="1343025"/>
              <a:ext cx="22225" cy="2000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1" name="Rectangle 301"/>
            <p:cNvSpPr>
              <a:spLocks noChangeArrowheads="1"/>
            </p:cNvSpPr>
            <p:nvPr/>
          </p:nvSpPr>
          <p:spPr bwMode="auto">
            <a:xfrm>
              <a:off x="882650" y="1317625"/>
              <a:ext cx="20638" cy="2254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2" name="Rectangle 302"/>
            <p:cNvSpPr>
              <a:spLocks noChangeArrowheads="1"/>
            </p:cNvSpPr>
            <p:nvPr/>
          </p:nvSpPr>
          <p:spPr bwMode="auto">
            <a:xfrm>
              <a:off x="925513" y="1227138"/>
              <a:ext cx="22225" cy="3159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3" name="Rectangle 303"/>
            <p:cNvSpPr>
              <a:spLocks noChangeArrowheads="1"/>
            </p:cNvSpPr>
            <p:nvPr/>
          </p:nvSpPr>
          <p:spPr bwMode="auto">
            <a:xfrm>
              <a:off x="969963" y="1328738"/>
              <a:ext cx="22225" cy="2143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4" name="Rectangle 304"/>
            <p:cNvSpPr>
              <a:spLocks noChangeArrowheads="1"/>
            </p:cNvSpPr>
            <p:nvPr/>
          </p:nvSpPr>
          <p:spPr bwMode="auto">
            <a:xfrm>
              <a:off x="66198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5" name="Rectangle 305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6" name="Rectangle 306"/>
            <p:cNvSpPr>
              <a:spLocks noChangeArrowheads="1"/>
            </p:cNvSpPr>
            <p:nvPr/>
          </p:nvSpPr>
          <p:spPr bwMode="auto">
            <a:xfrm>
              <a:off x="7493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7" name="Rectangle 307"/>
            <p:cNvSpPr>
              <a:spLocks noChangeArrowheads="1"/>
            </p:cNvSpPr>
            <p:nvPr/>
          </p:nvSpPr>
          <p:spPr bwMode="auto">
            <a:xfrm>
              <a:off x="79375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8" name="Rectangle 308"/>
            <p:cNvSpPr>
              <a:spLocks noChangeArrowheads="1"/>
            </p:cNvSpPr>
            <p:nvPr/>
          </p:nvSpPr>
          <p:spPr bwMode="auto">
            <a:xfrm>
              <a:off x="8382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9" name="Rectangle 309"/>
            <p:cNvSpPr>
              <a:spLocks noChangeArrowheads="1"/>
            </p:cNvSpPr>
            <p:nvPr/>
          </p:nvSpPr>
          <p:spPr bwMode="auto">
            <a:xfrm>
              <a:off x="882650" y="1411288"/>
              <a:ext cx="20638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0" name="Rectangle 310"/>
            <p:cNvSpPr>
              <a:spLocks noChangeArrowheads="1"/>
            </p:cNvSpPr>
            <p:nvPr/>
          </p:nvSpPr>
          <p:spPr bwMode="auto">
            <a:xfrm>
              <a:off x="92551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1" name="Rectangle 311"/>
            <p:cNvSpPr>
              <a:spLocks noChangeArrowheads="1"/>
            </p:cNvSpPr>
            <p:nvPr/>
          </p:nvSpPr>
          <p:spPr bwMode="auto">
            <a:xfrm>
              <a:off x="96996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2" name="Freeform 312"/>
            <p:cNvSpPr>
              <a:spLocks/>
            </p:cNvSpPr>
            <p:nvPr/>
          </p:nvSpPr>
          <p:spPr bwMode="auto">
            <a:xfrm>
              <a:off x="2840038" y="1196975"/>
              <a:ext cx="331788" cy="134937"/>
            </a:xfrm>
            <a:custGeom>
              <a:avLst/>
              <a:gdLst>
                <a:gd name="T0" fmla="*/ 0 w 1077"/>
                <a:gd name="T1" fmla="*/ 0 h 438"/>
                <a:gd name="T2" fmla="*/ 1031 w 1077"/>
                <a:gd name="T3" fmla="*/ 0 h 438"/>
                <a:gd name="T4" fmla="*/ 1077 w 1077"/>
                <a:gd name="T5" fmla="*/ 438 h 438"/>
                <a:gd name="T6" fmla="*/ 126 w 1077"/>
                <a:gd name="T7" fmla="*/ 438 h 438"/>
                <a:gd name="T8" fmla="*/ 0 w 1077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7" h="438">
                  <a:moveTo>
                    <a:pt x="0" y="0"/>
                  </a:moveTo>
                  <a:lnTo>
                    <a:pt x="1031" y="0"/>
                  </a:lnTo>
                  <a:lnTo>
                    <a:pt x="1077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3" name="Freeform 313"/>
            <p:cNvSpPr>
              <a:spLocks/>
            </p:cNvSpPr>
            <p:nvPr/>
          </p:nvSpPr>
          <p:spPr bwMode="auto">
            <a:xfrm>
              <a:off x="2917825" y="1466850"/>
              <a:ext cx="282575" cy="134937"/>
            </a:xfrm>
            <a:custGeom>
              <a:avLst/>
              <a:gdLst>
                <a:gd name="T0" fmla="*/ 0 w 916"/>
                <a:gd name="T1" fmla="*/ 0 h 438"/>
                <a:gd name="T2" fmla="*/ 870 w 916"/>
                <a:gd name="T3" fmla="*/ 0 h 438"/>
                <a:gd name="T4" fmla="*/ 916 w 916"/>
                <a:gd name="T5" fmla="*/ 438 h 438"/>
                <a:gd name="T6" fmla="*/ 126 w 916"/>
                <a:gd name="T7" fmla="*/ 438 h 438"/>
                <a:gd name="T8" fmla="*/ 0 w 91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438">
                  <a:moveTo>
                    <a:pt x="0" y="0"/>
                  </a:moveTo>
                  <a:lnTo>
                    <a:pt x="870" y="0"/>
                  </a:lnTo>
                  <a:lnTo>
                    <a:pt x="91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Freeform 314"/>
            <p:cNvSpPr>
              <a:spLocks/>
            </p:cNvSpPr>
            <p:nvPr/>
          </p:nvSpPr>
          <p:spPr bwMode="auto">
            <a:xfrm>
              <a:off x="2879725" y="1331913"/>
              <a:ext cx="306388" cy="134937"/>
            </a:xfrm>
            <a:custGeom>
              <a:avLst/>
              <a:gdLst>
                <a:gd name="T0" fmla="*/ 0 w 996"/>
                <a:gd name="T1" fmla="*/ 0 h 438"/>
                <a:gd name="T2" fmla="*/ 951 w 996"/>
                <a:gd name="T3" fmla="*/ 0 h 438"/>
                <a:gd name="T4" fmla="*/ 996 w 996"/>
                <a:gd name="T5" fmla="*/ 438 h 438"/>
                <a:gd name="T6" fmla="*/ 126 w 996"/>
                <a:gd name="T7" fmla="*/ 438 h 438"/>
                <a:gd name="T8" fmla="*/ 0 w 99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438">
                  <a:moveTo>
                    <a:pt x="0" y="0"/>
                  </a:moveTo>
                  <a:lnTo>
                    <a:pt x="951" y="0"/>
                  </a:lnTo>
                  <a:lnTo>
                    <a:pt x="99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Freeform 315"/>
            <p:cNvSpPr>
              <a:spLocks/>
            </p:cNvSpPr>
            <p:nvPr/>
          </p:nvSpPr>
          <p:spPr bwMode="auto">
            <a:xfrm>
              <a:off x="2941638" y="1547813"/>
              <a:ext cx="150813" cy="53975"/>
            </a:xfrm>
            <a:custGeom>
              <a:avLst/>
              <a:gdLst>
                <a:gd name="T0" fmla="*/ 49 w 488"/>
                <a:gd name="T1" fmla="*/ 173 h 173"/>
                <a:gd name="T2" fmla="*/ 488 w 488"/>
                <a:gd name="T3" fmla="*/ 0 h 173"/>
                <a:gd name="T4" fmla="*/ 0 w 488"/>
                <a:gd name="T5" fmla="*/ 0 h 173"/>
                <a:gd name="T6" fmla="*/ 49 w 48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73">
                  <a:moveTo>
                    <a:pt x="49" y="173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49" y="173"/>
                  </a:lnTo>
                  <a:close/>
                </a:path>
              </a:pathLst>
            </a:custGeom>
            <a:solidFill>
              <a:srgbClr val="E3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6" name="Freeform 316"/>
            <p:cNvSpPr>
              <a:spLocks/>
            </p:cNvSpPr>
            <p:nvPr/>
          </p:nvSpPr>
          <p:spPr bwMode="auto">
            <a:xfrm>
              <a:off x="2566988" y="1146175"/>
              <a:ext cx="423863" cy="133350"/>
            </a:xfrm>
            <a:custGeom>
              <a:avLst/>
              <a:gdLst>
                <a:gd name="T0" fmla="*/ 0 w 1373"/>
                <a:gd name="T1" fmla="*/ 0 h 435"/>
                <a:gd name="T2" fmla="*/ 1207 w 1373"/>
                <a:gd name="T3" fmla="*/ 0 h 435"/>
                <a:gd name="T4" fmla="*/ 1373 w 1373"/>
                <a:gd name="T5" fmla="*/ 435 h 435"/>
                <a:gd name="T6" fmla="*/ 0 w 1373"/>
                <a:gd name="T7" fmla="*/ 435 h 435"/>
                <a:gd name="T8" fmla="*/ 0 w 1373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3" h="435">
                  <a:moveTo>
                    <a:pt x="0" y="0"/>
                  </a:moveTo>
                  <a:lnTo>
                    <a:pt x="1207" y="0"/>
                  </a:lnTo>
                  <a:lnTo>
                    <a:pt x="1373" y="435"/>
                  </a:lnTo>
                  <a:lnTo>
                    <a:pt x="0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Freeform 317"/>
            <p:cNvSpPr>
              <a:spLocks/>
            </p:cNvSpPr>
            <p:nvPr/>
          </p:nvSpPr>
          <p:spPr bwMode="auto">
            <a:xfrm>
              <a:off x="2566988" y="1414463"/>
              <a:ext cx="525463" cy="133350"/>
            </a:xfrm>
            <a:custGeom>
              <a:avLst/>
              <a:gdLst>
                <a:gd name="T0" fmla="*/ 0 w 1704"/>
                <a:gd name="T1" fmla="*/ 0 h 436"/>
                <a:gd name="T2" fmla="*/ 1538 w 1704"/>
                <a:gd name="T3" fmla="*/ 0 h 436"/>
                <a:gd name="T4" fmla="*/ 1704 w 1704"/>
                <a:gd name="T5" fmla="*/ 436 h 436"/>
                <a:gd name="T6" fmla="*/ 0 w 1704"/>
                <a:gd name="T7" fmla="*/ 436 h 436"/>
                <a:gd name="T8" fmla="*/ 0 w 170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4" h="436">
                  <a:moveTo>
                    <a:pt x="0" y="0"/>
                  </a:moveTo>
                  <a:lnTo>
                    <a:pt x="1538" y="0"/>
                  </a:lnTo>
                  <a:lnTo>
                    <a:pt x="1704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Freeform 318"/>
            <p:cNvSpPr>
              <a:spLocks/>
            </p:cNvSpPr>
            <p:nvPr/>
          </p:nvSpPr>
          <p:spPr bwMode="auto">
            <a:xfrm>
              <a:off x="2566988" y="1279525"/>
              <a:ext cx="474663" cy="134937"/>
            </a:xfrm>
            <a:custGeom>
              <a:avLst/>
              <a:gdLst>
                <a:gd name="T0" fmla="*/ 0 w 1538"/>
                <a:gd name="T1" fmla="*/ 0 h 436"/>
                <a:gd name="T2" fmla="*/ 1373 w 1538"/>
                <a:gd name="T3" fmla="*/ 0 h 436"/>
                <a:gd name="T4" fmla="*/ 1538 w 1538"/>
                <a:gd name="T5" fmla="*/ 436 h 436"/>
                <a:gd name="T6" fmla="*/ 0 w 1538"/>
                <a:gd name="T7" fmla="*/ 436 h 436"/>
                <a:gd name="T8" fmla="*/ 0 w 1538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436">
                  <a:moveTo>
                    <a:pt x="0" y="0"/>
                  </a:moveTo>
                  <a:lnTo>
                    <a:pt x="1373" y="0"/>
                  </a:lnTo>
                  <a:lnTo>
                    <a:pt x="1538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Freeform 319"/>
            <p:cNvSpPr>
              <a:spLocks/>
            </p:cNvSpPr>
            <p:nvPr/>
          </p:nvSpPr>
          <p:spPr bwMode="auto">
            <a:xfrm>
              <a:off x="2551113" y="1127125"/>
              <a:ext cx="15875" cy="785812"/>
            </a:xfrm>
            <a:custGeom>
              <a:avLst/>
              <a:gdLst>
                <a:gd name="T0" fmla="*/ 0 w 52"/>
                <a:gd name="T1" fmla="*/ 0 h 2552"/>
                <a:gd name="T2" fmla="*/ 52 w 52"/>
                <a:gd name="T3" fmla="*/ 0 h 2552"/>
                <a:gd name="T4" fmla="*/ 52 w 52"/>
                <a:gd name="T5" fmla="*/ 2552 h 2552"/>
                <a:gd name="T6" fmla="*/ 26 w 52"/>
                <a:gd name="T7" fmla="*/ 2552 h 2552"/>
                <a:gd name="T8" fmla="*/ 0 w 52"/>
                <a:gd name="T9" fmla="*/ 2552 h 2552"/>
                <a:gd name="T10" fmla="*/ 0 w 52"/>
                <a:gd name="T11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552">
                  <a:moveTo>
                    <a:pt x="0" y="0"/>
                  </a:moveTo>
                  <a:lnTo>
                    <a:pt x="52" y="0"/>
                  </a:lnTo>
                  <a:lnTo>
                    <a:pt x="52" y="2552"/>
                  </a:lnTo>
                  <a:cubicBezTo>
                    <a:pt x="44" y="2552"/>
                    <a:pt x="35" y="2552"/>
                    <a:pt x="26" y="2552"/>
                  </a:cubicBez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Rectangle 320"/>
            <p:cNvSpPr>
              <a:spLocks noChangeArrowheads="1"/>
            </p:cNvSpPr>
            <p:nvPr/>
          </p:nvSpPr>
          <p:spPr bwMode="auto">
            <a:xfrm>
              <a:off x="2543175" y="1114425"/>
              <a:ext cx="31750" cy="12700"/>
            </a:xfrm>
            <a:prstGeom prst="rect">
              <a:avLst/>
            </a:pr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Freeform 321"/>
            <p:cNvSpPr>
              <a:spLocks/>
            </p:cNvSpPr>
            <p:nvPr/>
          </p:nvSpPr>
          <p:spPr bwMode="auto">
            <a:xfrm>
              <a:off x="2551113" y="1127125"/>
              <a:ext cx="7938" cy="785812"/>
            </a:xfrm>
            <a:custGeom>
              <a:avLst/>
              <a:gdLst>
                <a:gd name="T0" fmla="*/ 0 w 26"/>
                <a:gd name="T1" fmla="*/ 0 h 2552"/>
                <a:gd name="T2" fmla="*/ 26 w 26"/>
                <a:gd name="T3" fmla="*/ 0 h 2552"/>
                <a:gd name="T4" fmla="*/ 26 w 26"/>
                <a:gd name="T5" fmla="*/ 2552 h 2552"/>
                <a:gd name="T6" fmla="*/ 0 w 26"/>
                <a:gd name="T7" fmla="*/ 2552 h 2552"/>
                <a:gd name="T8" fmla="*/ 0 w 26"/>
                <a:gd name="T9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52">
                  <a:moveTo>
                    <a:pt x="0" y="0"/>
                  </a:moveTo>
                  <a:lnTo>
                    <a:pt x="26" y="0"/>
                  </a:lnTo>
                  <a:lnTo>
                    <a:pt x="26" y="2552"/>
                  </a:ln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22"/>
            <p:cNvSpPr>
              <a:spLocks noChangeArrowheads="1"/>
            </p:cNvSpPr>
            <p:nvPr/>
          </p:nvSpPr>
          <p:spPr bwMode="auto">
            <a:xfrm>
              <a:off x="2543175" y="1114425"/>
              <a:ext cx="15875" cy="12700"/>
            </a:xfrm>
            <a:prstGeom prst="rect">
              <a:avLst/>
            </a:prstGeom>
            <a:solidFill>
              <a:srgbClr val="688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3" name="Rectangle 323"/>
            <p:cNvSpPr>
              <a:spLocks noChangeArrowheads="1"/>
            </p:cNvSpPr>
            <p:nvPr/>
          </p:nvSpPr>
          <p:spPr bwMode="auto">
            <a:xfrm>
              <a:off x="2422525" y="1909763"/>
              <a:ext cx="273050" cy="19050"/>
            </a:xfrm>
            <a:prstGeom prst="rect">
              <a:avLst/>
            </a:prstGeom>
            <a:solidFill>
              <a:srgbClr val="2C5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7345" name="TextBox 47344"/>
          <p:cNvSpPr txBox="1"/>
          <p:nvPr/>
        </p:nvSpPr>
        <p:spPr>
          <a:xfrm>
            <a:off x="2661575" y="2014698"/>
            <a:ext cx="3983774" cy="369332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lvl="6"/>
            <a:r>
              <a:rPr lang="ru-RU" b="1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НАЦИОНАЛЬНЫЕ ЦЕЛИ РАЗВИТИЯ 2020–2030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77" name="Таблица 3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61204"/>
              </p:ext>
            </p:extLst>
          </p:nvPr>
        </p:nvGraphicFramePr>
        <p:xfrm>
          <a:off x="7095010" y="3073798"/>
          <a:ext cx="4887375" cy="27053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87375">
                  <a:extLst>
                    <a:ext uri="{9D8B030D-6E8A-4147-A177-3AD203B41FA5}">
                      <a16:colId xmlns:a16="http://schemas.microsoft.com/office/drawing/2014/main" val="3691814679"/>
                    </a:ext>
                  </a:extLst>
                </a:gridCol>
              </a:tblGrid>
              <a:tr h="1082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Указ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«О национальных целях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развития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Российской    Федерации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на период до 2030 года»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от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21.07.2020г.</a:t>
                      </a:r>
                      <a:endParaRPr lang="ru-RU" sz="16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86250"/>
                  </a:ext>
                </a:extLst>
              </a:tr>
              <a:tr h="16231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Приказ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 219 Министерства просвещения Российской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Федерации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приказ № 590 Федеральной службы по надзору в сфере образования и науки РФ от 06.05.2019 </a:t>
                      </a:r>
                      <a:endParaRPr lang="ru-RU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59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3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7011059" y="0"/>
            <a:ext cx="5177889" cy="68884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2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242734" y="1951235"/>
            <a:ext cx="3936436" cy="33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r>
              <a:rPr lang="ru-RU" sz="1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Формирование функциональной грамотности. Как выстроить процесс?</a:t>
            </a:r>
          </a:p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r>
              <a:rPr lang="ru-RU" sz="1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Подготовка к международному исследованию PISA в </a:t>
            </a:r>
            <a:r>
              <a:rPr lang="ru-RU" sz="1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2022 </a:t>
            </a:r>
            <a:r>
              <a:rPr lang="ru-RU" sz="1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году </a:t>
            </a:r>
            <a:endParaRPr lang="ru-RU" sz="14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r>
              <a:rPr lang="ru-RU" sz="1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Серия </a:t>
            </a:r>
            <a:r>
              <a:rPr lang="ru-RU" sz="1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«Функциональная грамотность. Учимся для жизни»</a:t>
            </a:r>
          </a:p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r>
              <a:rPr lang="ru-RU" sz="1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Серия «Функциональная Грамотность. Тренажёры</a:t>
            </a:r>
            <a:r>
              <a:rPr lang="ru-RU" sz="1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»</a:t>
            </a:r>
          </a:p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r>
              <a:rPr lang="ru-RU" sz="1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Финансовая грамотность</a:t>
            </a:r>
            <a:endParaRPr lang="ru-RU" sz="1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89874" y="1428213"/>
            <a:ext cx="358289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defTabSz="914377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1375669" y="2257824"/>
            <a:ext cx="812363" cy="754751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11375669" y="5276823"/>
            <a:ext cx="812363" cy="754751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11376586" y="4522072"/>
            <a:ext cx="812363" cy="754751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11375670" y="-4589"/>
            <a:ext cx="812363" cy="754751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11376586" y="3012572"/>
            <a:ext cx="812363" cy="754751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11376586" y="6031572"/>
            <a:ext cx="812363" cy="754751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11375670" y="1502768"/>
            <a:ext cx="812363" cy="754751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11376586" y="3767322"/>
            <a:ext cx="812363" cy="754751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11375670" y="748019"/>
            <a:ext cx="812363" cy="754751"/>
          </a:xfrm>
          <a:prstGeom prst="rect">
            <a:avLst/>
          </a:prstGeom>
          <a:solidFill>
            <a:srgbClr val="9ED44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2"/>
          <p:cNvSpPr>
            <a:spLocks noEditPoints="1"/>
          </p:cNvSpPr>
          <p:nvPr/>
        </p:nvSpPr>
        <p:spPr bwMode="auto">
          <a:xfrm>
            <a:off x="11600809" y="2514255"/>
            <a:ext cx="362085" cy="271895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0"/>
          <p:cNvSpPr>
            <a:spLocks noEditPoints="1"/>
          </p:cNvSpPr>
          <p:nvPr/>
        </p:nvSpPr>
        <p:spPr bwMode="auto">
          <a:xfrm>
            <a:off x="11601728" y="1744503"/>
            <a:ext cx="360248" cy="301287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8" name="Freeform 41"/>
          <p:cNvSpPr>
            <a:spLocks/>
          </p:cNvSpPr>
          <p:nvPr/>
        </p:nvSpPr>
        <p:spPr bwMode="auto">
          <a:xfrm>
            <a:off x="11600809" y="4756459"/>
            <a:ext cx="362085" cy="315984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11614594" y="200960"/>
            <a:ext cx="334516" cy="361915"/>
            <a:chOff x="477468" y="2705515"/>
            <a:chExt cx="409903" cy="443477"/>
          </a:xfrm>
        </p:grpSpPr>
        <p:sp>
          <p:nvSpPr>
            <p:cNvPr id="70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1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72" name="Freeform 44"/>
          <p:cNvSpPr>
            <a:spLocks noEditPoints="1"/>
          </p:cNvSpPr>
          <p:nvPr/>
        </p:nvSpPr>
        <p:spPr bwMode="auto">
          <a:xfrm>
            <a:off x="11606322" y="5464056"/>
            <a:ext cx="351059" cy="380284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3" name="Freeform 45"/>
          <p:cNvSpPr>
            <a:spLocks noEditPoints="1"/>
          </p:cNvSpPr>
          <p:nvPr/>
        </p:nvSpPr>
        <p:spPr bwMode="auto">
          <a:xfrm>
            <a:off x="11601728" y="966788"/>
            <a:ext cx="360248" cy="347216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89" name="Freeform 46"/>
          <p:cNvSpPr>
            <a:spLocks noEditPoints="1"/>
          </p:cNvSpPr>
          <p:nvPr/>
        </p:nvSpPr>
        <p:spPr bwMode="auto">
          <a:xfrm>
            <a:off x="11655949" y="3977824"/>
            <a:ext cx="251807" cy="36375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5" name="Freeform 52"/>
          <p:cNvSpPr>
            <a:spLocks noEditPoints="1"/>
          </p:cNvSpPr>
          <p:nvPr/>
        </p:nvSpPr>
        <p:spPr bwMode="auto">
          <a:xfrm>
            <a:off x="11605404" y="3223075"/>
            <a:ext cx="352896" cy="36375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Freeform 53"/>
          <p:cNvSpPr>
            <a:spLocks noEditPoints="1"/>
          </p:cNvSpPr>
          <p:nvPr/>
        </p:nvSpPr>
        <p:spPr bwMode="auto">
          <a:xfrm>
            <a:off x="11594376" y="6260448"/>
            <a:ext cx="374952" cy="327005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861346" y="1955890"/>
            <a:ext cx="6149713" cy="30051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spc="-30" dirty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ВХОЖДЕНИЕ </a:t>
            </a:r>
          </a:p>
          <a:p>
            <a:pPr>
              <a:lnSpc>
                <a:spcPct val="120000"/>
              </a:lnSpc>
            </a:pPr>
            <a:r>
              <a:rPr lang="ru-RU" sz="3200" b="1" spc="-30" dirty="0">
                <a:solidFill>
                  <a:srgbClr val="0073B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РОССИЙСКОЙ ФЕДЕРАЦИИ В ЧИСЛО ДЕСЯТИ ВЕДУЩИХ СТРАН МИРА ПО КАЧЕСТВУ ОБЩЕГО ОБРАЗОВАНИЯ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28" y="206471"/>
            <a:ext cx="1309679" cy="4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41" y="194745"/>
            <a:ext cx="1556316" cy="43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70360" y="236941"/>
            <a:ext cx="10029387" cy="38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3" b="1" noProof="0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ФУНКЦИОНАЛЬНАЯ ГРАМОТНОСТЬ. </a:t>
            </a:r>
            <a:r>
              <a:rPr lang="en-US" sz="2133" b="1" noProof="0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PISA</a:t>
            </a:r>
            <a:endParaRPr kumimoji="0" lang="ru-RU" sz="2133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50" name="Freeform: Shape 2">
            <a:extLst>
              <a:ext uri="{FF2B5EF4-FFF2-40B4-BE49-F238E27FC236}">
                <a16:creationId xmlns:a16="http://schemas.microsoft.com/office/drawing/2014/main" id="{E8321F90-7A4A-4341-827B-28977C263E2E}"/>
              </a:ext>
            </a:extLst>
          </p:cNvPr>
          <p:cNvSpPr/>
          <p:nvPr/>
        </p:nvSpPr>
        <p:spPr>
          <a:xfrm>
            <a:off x="5225147" y="2405698"/>
            <a:ext cx="1598807" cy="1207370"/>
          </a:xfrm>
          <a:custGeom>
            <a:avLst/>
            <a:gdLst>
              <a:gd name="connsiteX0" fmla="*/ 0 w 1598807"/>
              <a:gd name="connsiteY0" fmla="*/ 0 h 1207370"/>
              <a:gd name="connsiteX1" fmla="*/ 1598807 w 1598807"/>
              <a:gd name="connsiteY1" fmla="*/ 0 h 1207370"/>
              <a:gd name="connsiteX2" fmla="*/ 802778 w 1598807"/>
              <a:gd name="connsiteY2" fmla="*/ 1207370 h 1207370"/>
              <a:gd name="connsiteX3" fmla="*/ 0 w 1598807"/>
              <a:gd name="connsiteY3" fmla="*/ 0 h 12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807" h="1207370">
                <a:moveTo>
                  <a:pt x="0" y="0"/>
                </a:moveTo>
                <a:lnTo>
                  <a:pt x="1598807" y="0"/>
                </a:lnTo>
                <a:lnTo>
                  <a:pt x="802778" y="12073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1" name="Freeform: Shape 7">
            <a:extLst>
              <a:ext uri="{FF2B5EF4-FFF2-40B4-BE49-F238E27FC236}">
                <a16:creationId xmlns:a16="http://schemas.microsoft.com/office/drawing/2014/main" id="{293659B5-62C0-4A5B-B82B-198158F89892}"/>
              </a:ext>
            </a:extLst>
          </p:cNvPr>
          <p:cNvSpPr/>
          <p:nvPr/>
        </p:nvSpPr>
        <p:spPr>
          <a:xfrm>
            <a:off x="5236198" y="3715196"/>
            <a:ext cx="1590562" cy="1201143"/>
          </a:xfrm>
          <a:custGeom>
            <a:avLst/>
            <a:gdLst>
              <a:gd name="connsiteX0" fmla="*/ 791924 w 1590562"/>
              <a:gd name="connsiteY0" fmla="*/ 0 h 1201143"/>
              <a:gd name="connsiteX1" fmla="*/ 1590562 w 1590562"/>
              <a:gd name="connsiteY1" fmla="*/ 1201143 h 1201143"/>
              <a:gd name="connsiteX2" fmla="*/ 0 w 1590562"/>
              <a:gd name="connsiteY2" fmla="*/ 1201143 h 1201143"/>
              <a:gd name="connsiteX3" fmla="*/ 791924 w 1590562"/>
              <a:gd name="connsiteY3" fmla="*/ 0 h 12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2" h="1201143">
                <a:moveTo>
                  <a:pt x="791924" y="0"/>
                </a:moveTo>
                <a:lnTo>
                  <a:pt x="1590562" y="1201143"/>
                </a:lnTo>
                <a:lnTo>
                  <a:pt x="0" y="1201143"/>
                </a:lnTo>
                <a:lnTo>
                  <a:pt x="7919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2" name="Freeform: Shape 4">
            <a:extLst>
              <a:ext uri="{FF2B5EF4-FFF2-40B4-BE49-F238E27FC236}">
                <a16:creationId xmlns:a16="http://schemas.microsoft.com/office/drawing/2014/main" id="{B5923372-2A83-40AE-8429-EA7274E23A07}"/>
              </a:ext>
            </a:extLst>
          </p:cNvPr>
          <p:cNvSpPr/>
          <p:nvPr/>
        </p:nvSpPr>
        <p:spPr>
          <a:xfrm>
            <a:off x="4585557" y="2441480"/>
            <a:ext cx="1387798" cy="1191347"/>
          </a:xfrm>
          <a:custGeom>
            <a:avLst/>
            <a:gdLst>
              <a:gd name="connsiteX0" fmla="*/ 595674 w 1387798"/>
              <a:gd name="connsiteY0" fmla="*/ 0 h 1191347"/>
              <a:gd name="connsiteX1" fmla="*/ 1387798 w 1387798"/>
              <a:gd name="connsiteY1" fmla="*/ 1191347 h 1191347"/>
              <a:gd name="connsiteX2" fmla="*/ 0 w 1387798"/>
              <a:gd name="connsiteY2" fmla="*/ 1191347 h 1191347"/>
              <a:gd name="connsiteX3" fmla="*/ 595674 w 1387798"/>
              <a:gd name="connsiteY3" fmla="*/ 0 h 1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798" h="1191347">
                <a:moveTo>
                  <a:pt x="595674" y="0"/>
                </a:moveTo>
                <a:lnTo>
                  <a:pt x="1387798" y="1191347"/>
                </a:lnTo>
                <a:lnTo>
                  <a:pt x="0" y="1191347"/>
                </a:lnTo>
                <a:lnTo>
                  <a:pt x="59567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3" name="Freeform: Shape 5">
            <a:extLst>
              <a:ext uri="{FF2B5EF4-FFF2-40B4-BE49-F238E27FC236}">
                <a16:creationId xmlns:a16="http://schemas.microsoft.com/office/drawing/2014/main" id="{417433C4-A6F2-4887-9074-72328FC977B8}"/>
              </a:ext>
            </a:extLst>
          </p:cNvPr>
          <p:cNvSpPr/>
          <p:nvPr/>
        </p:nvSpPr>
        <p:spPr>
          <a:xfrm>
            <a:off x="4585556" y="3689208"/>
            <a:ext cx="1392168" cy="1200860"/>
          </a:xfrm>
          <a:custGeom>
            <a:avLst/>
            <a:gdLst>
              <a:gd name="connsiteX0" fmla="*/ 0 w 1392168"/>
              <a:gd name="connsiteY0" fmla="*/ 0 h 1200860"/>
              <a:gd name="connsiteX1" fmla="*/ 1392168 w 1392168"/>
              <a:gd name="connsiteY1" fmla="*/ 0 h 1200860"/>
              <a:gd name="connsiteX2" fmla="*/ 600431 w 1392168"/>
              <a:gd name="connsiteY2" fmla="*/ 1200860 h 1200860"/>
              <a:gd name="connsiteX3" fmla="*/ 0 w 1392168"/>
              <a:gd name="connsiteY3" fmla="*/ 0 h 1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168" h="1200860">
                <a:moveTo>
                  <a:pt x="0" y="0"/>
                </a:moveTo>
                <a:lnTo>
                  <a:pt x="1392168" y="0"/>
                </a:lnTo>
                <a:lnTo>
                  <a:pt x="600431" y="1200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4" name="Freeform: Shape 3">
            <a:extLst>
              <a:ext uri="{FF2B5EF4-FFF2-40B4-BE49-F238E27FC236}">
                <a16:creationId xmlns:a16="http://schemas.microsoft.com/office/drawing/2014/main" id="{730E853C-172C-4DB6-91F5-7C0FF529D082}"/>
              </a:ext>
            </a:extLst>
          </p:cNvPr>
          <p:cNvSpPr/>
          <p:nvPr/>
        </p:nvSpPr>
        <p:spPr>
          <a:xfrm>
            <a:off x="6082429" y="2436182"/>
            <a:ext cx="1387282" cy="1196645"/>
          </a:xfrm>
          <a:custGeom>
            <a:avLst/>
            <a:gdLst>
              <a:gd name="connsiteX0" fmla="*/ 788959 w 1387282"/>
              <a:gd name="connsiteY0" fmla="*/ 0 h 1196645"/>
              <a:gd name="connsiteX1" fmla="*/ 1387282 w 1387282"/>
              <a:gd name="connsiteY1" fmla="*/ 1196645 h 1196645"/>
              <a:gd name="connsiteX2" fmla="*/ 0 w 1387282"/>
              <a:gd name="connsiteY2" fmla="*/ 1196645 h 1196645"/>
              <a:gd name="connsiteX3" fmla="*/ 788959 w 1387282"/>
              <a:gd name="connsiteY3" fmla="*/ 0 h 11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282" h="1196645">
                <a:moveTo>
                  <a:pt x="788959" y="0"/>
                </a:moveTo>
                <a:lnTo>
                  <a:pt x="1387282" y="1196645"/>
                </a:lnTo>
                <a:lnTo>
                  <a:pt x="0" y="1196645"/>
                </a:lnTo>
                <a:lnTo>
                  <a:pt x="7889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5" name="Freeform: Shape 6">
            <a:extLst>
              <a:ext uri="{FF2B5EF4-FFF2-40B4-BE49-F238E27FC236}">
                <a16:creationId xmlns:a16="http://schemas.microsoft.com/office/drawing/2014/main" id="{D58AF4F2-B8B1-43E8-B846-19429A8E3A9D}"/>
              </a:ext>
            </a:extLst>
          </p:cNvPr>
          <p:cNvSpPr/>
          <p:nvPr/>
        </p:nvSpPr>
        <p:spPr>
          <a:xfrm>
            <a:off x="6078549" y="3689208"/>
            <a:ext cx="1391164" cy="1194236"/>
          </a:xfrm>
          <a:custGeom>
            <a:avLst/>
            <a:gdLst>
              <a:gd name="connsiteX0" fmla="*/ 0 w 1391164"/>
              <a:gd name="connsiteY0" fmla="*/ 0 h 1194236"/>
              <a:gd name="connsiteX1" fmla="*/ 1391164 w 1391164"/>
              <a:gd name="connsiteY1" fmla="*/ 0 h 1194236"/>
              <a:gd name="connsiteX2" fmla="*/ 794045 w 1391164"/>
              <a:gd name="connsiteY2" fmla="*/ 1194236 h 1194236"/>
              <a:gd name="connsiteX3" fmla="*/ 0 w 1391164"/>
              <a:gd name="connsiteY3" fmla="*/ 0 h 119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164" h="1194236">
                <a:moveTo>
                  <a:pt x="0" y="0"/>
                </a:moveTo>
                <a:lnTo>
                  <a:pt x="1391164" y="0"/>
                </a:lnTo>
                <a:lnTo>
                  <a:pt x="794045" y="1194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6" name="TextBox 355"/>
          <p:cNvSpPr txBox="1"/>
          <p:nvPr/>
        </p:nvSpPr>
        <p:spPr>
          <a:xfrm>
            <a:off x="4949394" y="1186993"/>
            <a:ext cx="2258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4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Естественно-научная грамотность</a:t>
            </a:r>
            <a:endParaRPr lang="ru-RU" sz="2000" b="1" dirty="0">
              <a:solidFill>
                <a:srgbClr val="2947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7297068" y="2441480"/>
            <a:ext cx="2330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4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</a:t>
            </a:r>
            <a:endParaRPr lang="ru-RU" sz="2000" b="1" dirty="0">
              <a:solidFill>
                <a:srgbClr val="2947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7570538" y="4002613"/>
            <a:ext cx="202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4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компетенции</a:t>
            </a:r>
            <a:endParaRPr lang="ru-RU" sz="2000" b="1" dirty="0">
              <a:solidFill>
                <a:srgbClr val="2947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5115014" y="5106872"/>
            <a:ext cx="190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4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Креативное мышление</a:t>
            </a:r>
            <a:endParaRPr lang="ru-RU" sz="2000" b="1" dirty="0">
              <a:solidFill>
                <a:srgbClr val="2947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2381884" y="4002613"/>
            <a:ext cx="195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4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</a:t>
            </a:r>
            <a:endParaRPr lang="ru-RU" sz="2000" b="1" dirty="0">
              <a:solidFill>
                <a:srgbClr val="2947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2280315" y="2442452"/>
            <a:ext cx="2068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4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sz="2000" b="1" dirty="0">
              <a:solidFill>
                <a:srgbClr val="2947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2" name="Группа 361"/>
          <p:cNvGrpSpPr/>
          <p:nvPr/>
        </p:nvGrpSpPr>
        <p:grpSpPr>
          <a:xfrm>
            <a:off x="959667" y="1186993"/>
            <a:ext cx="10022186" cy="4955454"/>
            <a:chOff x="959667" y="1186993"/>
            <a:chExt cx="10022186" cy="4955454"/>
          </a:xfrm>
        </p:grpSpPr>
        <p:sp>
          <p:nvSpPr>
            <p:cNvPr id="363" name="Freeform: Shape 15">
              <a:extLst>
                <a:ext uri="{FF2B5EF4-FFF2-40B4-BE49-F238E27FC236}">
                  <a16:creationId xmlns:a16="http://schemas.microsoft.com/office/drawing/2014/main" id="{CBD34A5A-60A4-4CF5-B6BB-E6B38A7D1B68}"/>
                </a:ext>
              </a:extLst>
            </p:cNvPr>
            <p:cNvSpPr/>
            <p:nvPr/>
          </p:nvSpPr>
          <p:spPr>
            <a:xfrm>
              <a:off x="3078437" y="1186993"/>
              <a:ext cx="5898396" cy="4955454"/>
            </a:xfrm>
            <a:custGeom>
              <a:avLst/>
              <a:gdLst>
                <a:gd name="connsiteX0" fmla="*/ 2107548 w 5898396"/>
                <a:gd name="connsiteY0" fmla="*/ 3703075 h 4955454"/>
                <a:gd name="connsiteX1" fmla="*/ 2120685 w 5898396"/>
                <a:gd name="connsiteY1" fmla="*/ 3729345 h 4955454"/>
                <a:gd name="connsiteX2" fmla="*/ 2157760 w 5898396"/>
                <a:gd name="connsiteY2" fmla="*/ 3729346 h 4955454"/>
                <a:gd name="connsiteX3" fmla="*/ 1349376 w 5898396"/>
                <a:gd name="connsiteY3" fmla="*/ 4955454 h 4955454"/>
                <a:gd name="connsiteX4" fmla="*/ 1302305 w 5898396"/>
                <a:gd name="connsiteY4" fmla="*/ 4924420 h 4955454"/>
                <a:gd name="connsiteX5" fmla="*/ 3794156 w 5898396"/>
                <a:gd name="connsiteY5" fmla="*/ 3696450 h 4955454"/>
                <a:gd name="connsiteX6" fmla="*/ 4605584 w 5898396"/>
                <a:gd name="connsiteY6" fmla="*/ 4916830 h 4955454"/>
                <a:gd name="connsiteX7" fmla="*/ 4558634 w 5898396"/>
                <a:gd name="connsiteY7" fmla="*/ 4948047 h 4955454"/>
                <a:gd name="connsiteX8" fmla="*/ 3748322 w 5898396"/>
                <a:gd name="connsiteY8" fmla="*/ 3729346 h 4955454"/>
                <a:gd name="connsiteX9" fmla="*/ 3777709 w 5898396"/>
                <a:gd name="connsiteY9" fmla="*/ 3729346 h 4955454"/>
                <a:gd name="connsiteX10" fmla="*/ 0 w 5898396"/>
                <a:gd name="connsiteY10" fmla="*/ 2445834 h 4955454"/>
                <a:gd name="connsiteX11" fmla="*/ 1507121 w 5898396"/>
                <a:gd name="connsiteY11" fmla="*/ 2445834 h 4955454"/>
                <a:gd name="connsiteX12" fmla="*/ 1493024 w 5898396"/>
                <a:gd name="connsiteY12" fmla="*/ 2474026 h 4955454"/>
                <a:gd name="connsiteX13" fmla="*/ 1507119 w 5898396"/>
                <a:gd name="connsiteY13" fmla="*/ 2502215 h 4955454"/>
                <a:gd name="connsiteX14" fmla="*/ 0 w 5898396"/>
                <a:gd name="connsiteY14" fmla="*/ 2502215 h 4955454"/>
                <a:gd name="connsiteX15" fmla="*/ 5898396 w 5898396"/>
                <a:gd name="connsiteY15" fmla="*/ 2445833 h 4955454"/>
                <a:gd name="connsiteX16" fmla="*/ 5898396 w 5898396"/>
                <a:gd name="connsiteY16" fmla="*/ 2502214 h 4955454"/>
                <a:gd name="connsiteX17" fmla="*/ 4391275 w 5898396"/>
                <a:gd name="connsiteY17" fmla="*/ 2502215 h 4955454"/>
                <a:gd name="connsiteX18" fmla="*/ 4405370 w 5898396"/>
                <a:gd name="connsiteY18" fmla="*/ 2474026 h 4955454"/>
                <a:gd name="connsiteX19" fmla="*/ 4391274 w 5898396"/>
                <a:gd name="connsiteY19" fmla="*/ 2445834 h 4955454"/>
                <a:gd name="connsiteX20" fmla="*/ 1339761 w 5898396"/>
                <a:gd name="connsiteY20" fmla="*/ 5063 h 4955454"/>
                <a:gd name="connsiteX21" fmla="*/ 2146708 w 5898396"/>
                <a:gd name="connsiteY21" fmla="*/ 1218705 h 4955454"/>
                <a:gd name="connsiteX22" fmla="*/ 2120684 w 5898396"/>
                <a:gd name="connsiteY22" fmla="*/ 1218705 h 4955454"/>
                <a:gd name="connsiteX23" fmla="*/ 2102794 w 5898396"/>
                <a:gd name="connsiteY23" fmla="*/ 1254487 h 4955454"/>
                <a:gd name="connsiteX24" fmla="*/ 1292811 w 5898396"/>
                <a:gd name="connsiteY24" fmla="*/ 36280 h 4955454"/>
                <a:gd name="connsiteX25" fmla="*/ 4549019 w 5898396"/>
                <a:gd name="connsiteY25" fmla="*/ 0 h 4955454"/>
                <a:gd name="connsiteX26" fmla="*/ 4596089 w 5898396"/>
                <a:gd name="connsiteY26" fmla="*/ 31034 h 4955454"/>
                <a:gd name="connsiteX27" fmla="*/ 3792950 w 5898396"/>
                <a:gd name="connsiteY27" fmla="*/ 1249188 h 4955454"/>
                <a:gd name="connsiteX28" fmla="*/ 3777708 w 5898396"/>
                <a:gd name="connsiteY28" fmla="*/ 1218705 h 4955454"/>
                <a:gd name="connsiteX29" fmla="*/ 3745515 w 5898396"/>
                <a:gd name="connsiteY29" fmla="*/ 1218706 h 49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8396" h="4955454">
                  <a:moveTo>
                    <a:pt x="2107548" y="3703075"/>
                  </a:moveTo>
                  <a:lnTo>
                    <a:pt x="2120685" y="3729345"/>
                  </a:lnTo>
                  <a:lnTo>
                    <a:pt x="2157760" y="3729346"/>
                  </a:lnTo>
                  <a:lnTo>
                    <a:pt x="1349376" y="4955454"/>
                  </a:lnTo>
                  <a:lnTo>
                    <a:pt x="1302305" y="4924420"/>
                  </a:lnTo>
                  <a:close/>
                  <a:moveTo>
                    <a:pt x="3794156" y="3696450"/>
                  </a:moveTo>
                  <a:lnTo>
                    <a:pt x="4605584" y="4916830"/>
                  </a:lnTo>
                  <a:lnTo>
                    <a:pt x="4558634" y="4948047"/>
                  </a:lnTo>
                  <a:lnTo>
                    <a:pt x="3748322" y="3729346"/>
                  </a:lnTo>
                  <a:lnTo>
                    <a:pt x="3777709" y="3729346"/>
                  </a:lnTo>
                  <a:close/>
                  <a:moveTo>
                    <a:pt x="0" y="2445834"/>
                  </a:moveTo>
                  <a:lnTo>
                    <a:pt x="1507121" y="2445834"/>
                  </a:lnTo>
                  <a:lnTo>
                    <a:pt x="1493024" y="2474026"/>
                  </a:lnTo>
                  <a:lnTo>
                    <a:pt x="1507119" y="2502215"/>
                  </a:lnTo>
                  <a:lnTo>
                    <a:pt x="0" y="2502215"/>
                  </a:lnTo>
                  <a:close/>
                  <a:moveTo>
                    <a:pt x="5898396" y="2445833"/>
                  </a:moveTo>
                  <a:lnTo>
                    <a:pt x="5898396" y="2502214"/>
                  </a:lnTo>
                  <a:lnTo>
                    <a:pt x="4391275" y="2502215"/>
                  </a:lnTo>
                  <a:lnTo>
                    <a:pt x="4405370" y="2474026"/>
                  </a:lnTo>
                  <a:lnTo>
                    <a:pt x="4391274" y="2445834"/>
                  </a:lnTo>
                  <a:close/>
                  <a:moveTo>
                    <a:pt x="1339761" y="5063"/>
                  </a:moveTo>
                  <a:lnTo>
                    <a:pt x="2146708" y="1218705"/>
                  </a:lnTo>
                  <a:lnTo>
                    <a:pt x="2120684" y="1218705"/>
                  </a:lnTo>
                  <a:lnTo>
                    <a:pt x="2102794" y="1254487"/>
                  </a:lnTo>
                  <a:lnTo>
                    <a:pt x="1292811" y="36280"/>
                  </a:lnTo>
                  <a:close/>
                  <a:moveTo>
                    <a:pt x="4549019" y="0"/>
                  </a:moveTo>
                  <a:lnTo>
                    <a:pt x="4596089" y="31034"/>
                  </a:lnTo>
                  <a:lnTo>
                    <a:pt x="3792950" y="1249188"/>
                  </a:lnTo>
                  <a:lnTo>
                    <a:pt x="3777708" y="1218705"/>
                  </a:lnTo>
                  <a:lnTo>
                    <a:pt x="3745515" y="12187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4" name="Прямая соединительная линия 363"/>
            <p:cNvCxnSpPr/>
            <p:nvPr/>
          </p:nvCxnSpPr>
          <p:spPr>
            <a:xfrm>
              <a:off x="959667" y="3649280"/>
              <a:ext cx="10022186" cy="19759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5" name="TextBox 364"/>
          <p:cNvSpPr txBox="1"/>
          <p:nvPr/>
        </p:nvSpPr>
        <p:spPr>
          <a:xfrm rot="16200000">
            <a:off x="391699" y="1792358"/>
            <a:ext cx="1776406" cy="707886"/>
          </a:xfrm>
          <a:prstGeom prst="rect">
            <a:avLst/>
          </a:prstGeom>
          <a:solidFill>
            <a:srgbClr val="F8188D">
              <a:alpha val="1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Основные</a:t>
            </a:r>
          </a:p>
          <a:p>
            <a:r>
              <a:rPr lang="ru-RU" dirty="0"/>
              <a:t>компоненты</a:t>
            </a:r>
          </a:p>
        </p:txBody>
      </p:sp>
      <p:sp>
        <p:nvSpPr>
          <p:cNvPr id="366" name="TextBox 365"/>
          <p:cNvSpPr txBox="1"/>
          <p:nvPr/>
        </p:nvSpPr>
        <p:spPr>
          <a:xfrm rot="16200000">
            <a:off x="70767" y="4752929"/>
            <a:ext cx="2418270" cy="707886"/>
          </a:xfrm>
          <a:prstGeom prst="rect">
            <a:avLst/>
          </a:prstGeom>
          <a:solidFill>
            <a:srgbClr val="F8188D">
              <a:alpha val="1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Дополнительные</a:t>
            </a:r>
          </a:p>
          <a:p>
            <a:r>
              <a:rPr lang="ru-RU" dirty="0"/>
              <a:t>компоненты</a:t>
            </a:r>
          </a:p>
        </p:txBody>
      </p:sp>
      <p:sp>
        <p:nvSpPr>
          <p:cNvPr id="367" name="TextBox 366"/>
          <p:cNvSpPr txBox="1"/>
          <p:nvPr/>
        </p:nvSpPr>
        <p:spPr>
          <a:xfrm rot="19486504">
            <a:off x="6515548" y="5284361"/>
            <a:ext cx="1994140" cy="707886"/>
          </a:xfrm>
          <a:prstGeom prst="rect">
            <a:avLst/>
          </a:prstGeom>
          <a:solidFill>
            <a:srgbClr val="F8188D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Прямая соединительная линия 371"/>
          <p:cNvCxnSpPr>
            <a:stCxn id="362" idx="0"/>
          </p:cNvCxnSpPr>
          <p:nvPr/>
        </p:nvCxnSpPr>
        <p:spPr>
          <a:xfrm flipV="1">
            <a:off x="568576" y="1417752"/>
            <a:ext cx="4178" cy="1792795"/>
          </a:xfrm>
          <a:prstGeom prst="line">
            <a:avLst/>
          </a:prstGeom>
          <a:ln w="28575">
            <a:solidFill>
              <a:srgbClr val="F5B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/>
          <p:cNvCxnSpPr/>
          <p:nvPr/>
        </p:nvCxnSpPr>
        <p:spPr>
          <a:xfrm flipV="1">
            <a:off x="555953" y="3868244"/>
            <a:ext cx="56" cy="314775"/>
          </a:xfrm>
          <a:prstGeom prst="line">
            <a:avLst/>
          </a:prstGeom>
          <a:ln w="28575">
            <a:solidFill>
              <a:srgbClr val="43D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3301048" y="883243"/>
            <a:ext cx="8731138" cy="222458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Внесение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изменений в основную образовательную программу: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Целевой раздел: планируемые результаты и система оценки их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достижения.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Содержательный раздел: корректировка программ учебных курсов, в том числе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интегрированных.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Организационный: включение соответствующих курсов в часть учебного плана, формируемую участниками образовательных отношений, в план внеурочной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деятельности.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Включение 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грамотности.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Проведение внутришкольного мониторинга сформированности функциональной грамотности учащихся с 5 по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 класс.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248995" y="904349"/>
            <a:ext cx="2793396" cy="668013"/>
          </a:xfrm>
          <a:prstGeom prst="rect">
            <a:avLst/>
          </a:prstGeom>
          <a:solidFill>
            <a:schemeClr val="bg1"/>
          </a:solidFill>
          <a:ln w="19050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73319" y="80820"/>
            <a:ext cx="10029387" cy="60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0" b="1" spc="-20" dirty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Формирование функциональной грамотности. </a:t>
            </a:r>
          </a:p>
          <a:p>
            <a:pPr lvl="0">
              <a:lnSpc>
                <a:spcPct val="85000"/>
              </a:lnSpc>
              <a:defRPr/>
            </a:pPr>
            <a:r>
              <a:rPr lang="ru-RU" spc="-20" dirty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Как встроить в образовательный процесс?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964184" y="952549"/>
            <a:ext cx="2078207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4" name="Rectangle 9"/>
          <p:cNvSpPr>
            <a:spLocks noChangeArrowheads="1"/>
          </p:cNvSpPr>
          <p:nvPr/>
        </p:nvSpPr>
        <p:spPr bwMode="auto">
          <a:xfrm>
            <a:off x="244876" y="900230"/>
            <a:ext cx="659997" cy="66801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5" name="Freeform 55"/>
          <p:cNvSpPr>
            <a:spLocks noEditPoints="1"/>
          </p:cNvSpPr>
          <p:nvPr/>
        </p:nvSpPr>
        <p:spPr bwMode="auto">
          <a:xfrm>
            <a:off x="376097" y="1059883"/>
            <a:ext cx="397554" cy="348706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3301047" y="3210547"/>
            <a:ext cx="8731139" cy="67213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контекстных задач в рамках уроков по всем предметам учебного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плана.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3301047" y="3979781"/>
            <a:ext cx="8731139" cy="192878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Включение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план внеурочной деятельности образовательной организации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специальных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учебных курсов «Учимся для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жизни».</a:t>
            </a:r>
          </a:p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Включение в план внеурочной деятельности образовательной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организации образовательных событий, направленных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совместную работу всего педагогического коллектива по формированию функциональной грамотности (межпредметные недели, учебно-исследовательские конференции, межпредметные марафоны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т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д.).</a:t>
            </a:r>
          </a:p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Проектно-исследовательская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обучающихся с активным использованием метапредметных и межпредметных проектов и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исследований.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8" name="Нашивка 367"/>
          <p:cNvSpPr/>
          <p:nvPr/>
        </p:nvSpPr>
        <p:spPr>
          <a:xfrm rot="5400000">
            <a:off x="477503" y="2319766"/>
            <a:ext cx="194853" cy="327170"/>
          </a:xfrm>
          <a:prstGeom prst="chevron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9" name="Нашивка 368"/>
          <p:cNvSpPr/>
          <p:nvPr/>
        </p:nvSpPr>
        <p:spPr>
          <a:xfrm rot="5400000">
            <a:off x="460561" y="3867135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0" name="Нашивка 369"/>
          <p:cNvSpPr/>
          <p:nvPr/>
        </p:nvSpPr>
        <p:spPr>
          <a:xfrm>
            <a:off x="2936606" y="6058439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9" name="Прямая соединительная линия 378"/>
          <p:cNvCxnSpPr>
            <a:endCxn id="366" idx="2"/>
          </p:cNvCxnSpPr>
          <p:nvPr/>
        </p:nvCxnSpPr>
        <p:spPr>
          <a:xfrm flipV="1">
            <a:off x="546058" y="4854108"/>
            <a:ext cx="20458" cy="1367918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>
            <a:off x="546058" y="6222025"/>
            <a:ext cx="2507947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Прямоугольник 390"/>
          <p:cNvSpPr/>
          <p:nvPr/>
        </p:nvSpPr>
        <p:spPr>
          <a:xfrm>
            <a:off x="3301047" y="6006581"/>
            <a:ext cx="8731139" cy="430887"/>
          </a:xfrm>
          <a:prstGeom prst="rect">
            <a:avLst/>
          </a:prstGeom>
          <a:solidFill>
            <a:srgbClr val="0073B8"/>
          </a:solidFill>
        </p:spPr>
        <p:txBody>
          <a:bodyPr wrap="square" lIns="180000">
            <a:spAutoFit/>
          </a:bodyPr>
          <a:lstStyle/>
          <a:p>
            <a:pPr marL="0" lvl="1"/>
            <a:r>
              <a:rPr lang="ru-RU" sz="1100" b="1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Закупка учебных пособий возможна в соответствии со статьей 35 </a:t>
            </a:r>
            <a:endParaRPr lang="ru-RU" sz="1100" b="1" dirty="0" smtClean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marL="0" lvl="1"/>
            <a:r>
              <a:rPr lang="ru-RU" sz="1100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Федерального </a:t>
            </a:r>
            <a:r>
              <a:rPr lang="ru-RU" sz="1100" b="1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закона от 29.12.2012 № 273-ФЗ «Об образовании в Российской Федерации»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8577" y="3210547"/>
            <a:ext cx="2797515" cy="672132"/>
            <a:chOff x="240697" y="3328086"/>
            <a:chExt cx="2797515" cy="672132"/>
          </a:xfrm>
        </p:grpSpPr>
        <p:sp>
          <p:nvSpPr>
            <p:cNvPr id="360" name="Rectangle 9"/>
            <p:cNvSpPr>
              <a:spLocks noChangeArrowheads="1"/>
            </p:cNvSpPr>
            <p:nvPr/>
          </p:nvSpPr>
          <p:spPr bwMode="auto">
            <a:xfrm>
              <a:off x="244816" y="3332205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60005" y="3380405"/>
              <a:ext cx="2078207" cy="5762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Урочная деятельность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2" name="Rectangle 9"/>
            <p:cNvSpPr>
              <a:spLocks noChangeArrowheads="1"/>
            </p:cNvSpPr>
            <p:nvPr/>
          </p:nvSpPr>
          <p:spPr bwMode="auto">
            <a:xfrm>
              <a:off x="240697" y="3328086"/>
              <a:ext cx="659997" cy="66801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3" name="Freeform 31"/>
            <p:cNvSpPr>
              <a:spLocks noEditPoints="1"/>
            </p:cNvSpPr>
            <p:nvPr/>
          </p:nvSpPr>
          <p:spPr bwMode="auto">
            <a:xfrm>
              <a:off x="378136" y="3457609"/>
              <a:ext cx="392116" cy="376014"/>
            </a:xfrm>
            <a:custGeom>
              <a:avLst/>
              <a:gdLst>
                <a:gd name="T0" fmla="*/ 466 w 860"/>
                <a:gd name="T1" fmla="*/ 465 h 823"/>
                <a:gd name="T2" fmla="*/ 394 w 860"/>
                <a:gd name="T3" fmla="*/ 393 h 823"/>
                <a:gd name="T4" fmla="*/ 537 w 860"/>
                <a:gd name="T5" fmla="*/ 716 h 823"/>
                <a:gd name="T6" fmla="*/ 609 w 860"/>
                <a:gd name="T7" fmla="*/ 644 h 823"/>
                <a:gd name="T8" fmla="*/ 537 w 860"/>
                <a:gd name="T9" fmla="*/ 716 h 823"/>
                <a:gd name="T10" fmla="*/ 609 w 860"/>
                <a:gd name="T11" fmla="*/ 608 h 823"/>
                <a:gd name="T12" fmla="*/ 537 w 860"/>
                <a:gd name="T13" fmla="*/ 537 h 823"/>
                <a:gd name="T14" fmla="*/ 716 w 860"/>
                <a:gd name="T15" fmla="*/ 644 h 823"/>
                <a:gd name="T16" fmla="*/ 645 w 860"/>
                <a:gd name="T17" fmla="*/ 716 h 823"/>
                <a:gd name="T18" fmla="*/ 716 w 860"/>
                <a:gd name="T19" fmla="*/ 644 h 823"/>
                <a:gd name="T20" fmla="*/ 645 w 860"/>
                <a:gd name="T21" fmla="*/ 537 h 823"/>
                <a:gd name="T22" fmla="*/ 716 w 860"/>
                <a:gd name="T23" fmla="*/ 608 h 823"/>
                <a:gd name="T24" fmla="*/ 251 w 860"/>
                <a:gd name="T25" fmla="*/ 716 h 823"/>
                <a:gd name="T26" fmla="*/ 322 w 860"/>
                <a:gd name="T27" fmla="*/ 644 h 823"/>
                <a:gd name="T28" fmla="*/ 251 w 860"/>
                <a:gd name="T29" fmla="*/ 716 h 823"/>
                <a:gd name="T30" fmla="*/ 322 w 860"/>
                <a:gd name="T31" fmla="*/ 608 h 823"/>
                <a:gd name="T32" fmla="*/ 251 w 860"/>
                <a:gd name="T33" fmla="*/ 537 h 823"/>
                <a:gd name="T34" fmla="*/ 143 w 860"/>
                <a:gd name="T35" fmla="*/ 716 h 823"/>
                <a:gd name="T36" fmla="*/ 215 w 860"/>
                <a:gd name="T37" fmla="*/ 644 h 823"/>
                <a:gd name="T38" fmla="*/ 143 w 860"/>
                <a:gd name="T39" fmla="*/ 716 h 823"/>
                <a:gd name="T40" fmla="*/ 215 w 860"/>
                <a:gd name="T41" fmla="*/ 608 h 823"/>
                <a:gd name="T42" fmla="*/ 143 w 860"/>
                <a:gd name="T43" fmla="*/ 537 h 823"/>
                <a:gd name="T44" fmla="*/ 788 w 860"/>
                <a:gd name="T45" fmla="*/ 752 h 823"/>
                <a:gd name="T46" fmla="*/ 466 w 860"/>
                <a:gd name="T47" fmla="*/ 537 h 823"/>
                <a:gd name="T48" fmla="*/ 394 w 860"/>
                <a:gd name="T49" fmla="*/ 752 h 823"/>
                <a:gd name="T50" fmla="*/ 72 w 860"/>
                <a:gd name="T51" fmla="*/ 501 h 823"/>
                <a:gd name="T52" fmla="*/ 430 w 860"/>
                <a:gd name="T53" fmla="*/ 269 h 823"/>
                <a:gd name="T54" fmla="*/ 788 w 860"/>
                <a:gd name="T55" fmla="*/ 501 h 823"/>
                <a:gd name="T56" fmla="*/ 100 w 860"/>
                <a:gd name="T57" fmla="*/ 358 h 823"/>
                <a:gd name="T58" fmla="*/ 199 w 860"/>
                <a:gd name="T59" fmla="*/ 429 h 823"/>
                <a:gd name="T60" fmla="*/ 100 w 860"/>
                <a:gd name="T61" fmla="*/ 358 h 823"/>
                <a:gd name="T62" fmla="*/ 778 w 860"/>
                <a:gd name="T63" fmla="*/ 429 h 823"/>
                <a:gd name="T64" fmla="*/ 600 w 860"/>
                <a:gd name="T65" fmla="*/ 358 h 823"/>
                <a:gd name="T66" fmla="*/ 816 w 860"/>
                <a:gd name="T67" fmla="*/ 286 h 823"/>
                <a:gd name="T68" fmla="*/ 466 w 860"/>
                <a:gd name="T69" fmla="*/ 183 h 823"/>
                <a:gd name="T70" fmla="*/ 483 w 860"/>
                <a:gd name="T71" fmla="*/ 73 h 823"/>
                <a:gd name="T72" fmla="*/ 645 w 860"/>
                <a:gd name="T73" fmla="*/ 53 h 823"/>
                <a:gd name="T74" fmla="*/ 430 w 860"/>
                <a:gd name="T75" fmla="*/ 0 h 823"/>
                <a:gd name="T76" fmla="*/ 394 w 860"/>
                <a:gd name="T77" fmla="*/ 183 h 823"/>
                <a:gd name="T78" fmla="*/ 44 w 860"/>
                <a:gd name="T79" fmla="*/ 286 h 823"/>
                <a:gd name="T80" fmla="*/ 0 w 860"/>
                <a:gd name="T81" fmla="*/ 823 h 823"/>
                <a:gd name="T82" fmla="*/ 860 w 860"/>
                <a:gd name="T83" fmla="*/ 44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823">
                  <a:moveTo>
                    <a:pt x="394" y="465"/>
                  </a:moveTo>
                  <a:lnTo>
                    <a:pt x="466" y="465"/>
                  </a:lnTo>
                  <a:lnTo>
                    <a:pt x="466" y="393"/>
                  </a:lnTo>
                  <a:lnTo>
                    <a:pt x="394" y="393"/>
                  </a:lnTo>
                  <a:lnTo>
                    <a:pt x="394" y="465"/>
                  </a:lnTo>
                  <a:close/>
                  <a:moveTo>
                    <a:pt x="537" y="716"/>
                  </a:moveTo>
                  <a:lnTo>
                    <a:pt x="609" y="716"/>
                  </a:lnTo>
                  <a:lnTo>
                    <a:pt x="609" y="644"/>
                  </a:lnTo>
                  <a:lnTo>
                    <a:pt x="537" y="644"/>
                  </a:lnTo>
                  <a:lnTo>
                    <a:pt x="537" y="716"/>
                  </a:lnTo>
                  <a:close/>
                  <a:moveTo>
                    <a:pt x="537" y="608"/>
                  </a:moveTo>
                  <a:lnTo>
                    <a:pt x="609" y="608"/>
                  </a:lnTo>
                  <a:lnTo>
                    <a:pt x="609" y="537"/>
                  </a:lnTo>
                  <a:lnTo>
                    <a:pt x="537" y="537"/>
                  </a:lnTo>
                  <a:lnTo>
                    <a:pt x="537" y="608"/>
                  </a:lnTo>
                  <a:close/>
                  <a:moveTo>
                    <a:pt x="716" y="644"/>
                  </a:moveTo>
                  <a:lnTo>
                    <a:pt x="645" y="644"/>
                  </a:lnTo>
                  <a:lnTo>
                    <a:pt x="645" y="716"/>
                  </a:lnTo>
                  <a:lnTo>
                    <a:pt x="716" y="716"/>
                  </a:lnTo>
                  <a:lnTo>
                    <a:pt x="716" y="644"/>
                  </a:lnTo>
                  <a:close/>
                  <a:moveTo>
                    <a:pt x="716" y="537"/>
                  </a:moveTo>
                  <a:lnTo>
                    <a:pt x="645" y="537"/>
                  </a:lnTo>
                  <a:lnTo>
                    <a:pt x="645" y="608"/>
                  </a:lnTo>
                  <a:lnTo>
                    <a:pt x="716" y="608"/>
                  </a:lnTo>
                  <a:lnTo>
                    <a:pt x="716" y="537"/>
                  </a:lnTo>
                  <a:close/>
                  <a:moveTo>
                    <a:pt x="251" y="716"/>
                  </a:moveTo>
                  <a:lnTo>
                    <a:pt x="322" y="716"/>
                  </a:lnTo>
                  <a:lnTo>
                    <a:pt x="322" y="644"/>
                  </a:lnTo>
                  <a:lnTo>
                    <a:pt x="251" y="644"/>
                  </a:lnTo>
                  <a:lnTo>
                    <a:pt x="251" y="716"/>
                  </a:lnTo>
                  <a:close/>
                  <a:moveTo>
                    <a:pt x="251" y="608"/>
                  </a:moveTo>
                  <a:lnTo>
                    <a:pt x="322" y="608"/>
                  </a:lnTo>
                  <a:lnTo>
                    <a:pt x="322" y="537"/>
                  </a:lnTo>
                  <a:lnTo>
                    <a:pt x="251" y="537"/>
                  </a:lnTo>
                  <a:lnTo>
                    <a:pt x="251" y="608"/>
                  </a:lnTo>
                  <a:close/>
                  <a:moveTo>
                    <a:pt x="143" y="716"/>
                  </a:moveTo>
                  <a:lnTo>
                    <a:pt x="215" y="716"/>
                  </a:lnTo>
                  <a:lnTo>
                    <a:pt x="215" y="644"/>
                  </a:lnTo>
                  <a:lnTo>
                    <a:pt x="143" y="644"/>
                  </a:lnTo>
                  <a:lnTo>
                    <a:pt x="143" y="716"/>
                  </a:lnTo>
                  <a:close/>
                  <a:moveTo>
                    <a:pt x="143" y="608"/>
                  </a:moveTo>
                  <a:lnTo>
                    <a:pt x="215" y="608"/>
                  </a:lnTo>
                  <a:lnTo>
                    <a:pt x="215" y="537"/>
                  </a:lnTo>
                  <a:lnTo>
                    <a:pt x="143" y="537"/>
                  </a:lnTo>
                  <a:lnTo>
                    <a:pt x="143" y="608"/>
                  </a:lnTo>
                  <a:close/>
                  <a:moveTo>
                    <a:pt x="788" y="752"/>
                  </a:moveTo>
                  <a:lnTo>
                    <a:pt x="466" y="752"/>
                  </a:lnTo>
                  <a:lnTo>
                    <a:pt x="466" y="537"/>
                  </a:lnTo>
                  <a:lnTo>
                    <a:pt x="394" y="537"/>
                  </a:lnTo>
                  <a:lnTo>
                    <a:pt x="394" y="752"/>
                  </a:lnTo>
                  <a:lnTo>
                    <a:pt x="72" y="752"/>
                  </a:lnTo>
                  <a:lnTo>
                    <a:pt x="72" y="501"/>
                  </a:lnTo>
                  <a:lnTo>
                    <a:pt x="232" y="501"/>
                  </a:lnTo>
                  <a:lnTo>
                    <a:pt x="430" y="269"/>
                  </a:lnTo>
                  <a:lnTo>
                    <a:pt x="628" y="501"/>
                  </a:lnTo>
                  <a:lnTo>
                    <a:pt x="788" y="501"/>
                  </a:lnTo>
                  <a:lnTo>
                    <a:pt x="788" y="752"/>
                  </a:lnTo>
                  <a:close/>
                  <a:moveTo>
                    <a:pt x="100" y="358"/>
                  </a:moveTo>
                  <a:lnTo>
                    <a:pt x="260" y="358"/>
                  </a:lnTo>
                  <a:lnTo>
                    <a:pt x="199" y="429"/>
                  </a:lnTo>
                  <a:lnTo>
                    <a:pt x="82" y="429"/>
                  </a:lnTo>
                  <a:lnTo>
                    <a:pt x="100" y="358"/>
                  </a:lnTo>
                  <a:close/>
                  <a:moveTo>
                    <a:pt x="760" y="358"/>
                  </a:moveTo>
                  <a:lnTo>
                    <a:pt x="778" y="429"/>
                  </a:lnTo>
                  <a:lnTo>
                    <a:pt x="661" y="429"/>
                  </a:lnTo>
                  <a:lnTo>
                    <a:pt x="600" y="358"/>
                  </a:lnTo>
                  <a:lnTo>
                    <a:pt x="760" y="358"/>
                  </a:lnTo>
                  <a:close/>
                  <a:moveTo>
                    <a:pt x="816" y="286"/>
                  </a:moveTo>
                  <a:lnTo>
                    <a:pt x="539" y="286"/>
                  </a:lnTo>
                  <a:lnTo>
                    <a:pt x="466" y="183"/>
                  </a:lnTo>
                  <a:lnTo>
                    <a:pt x="466" y="59"/>
                  </a:lnTo>
                  <a:cubicBezTo>
                    <a:pt x="466" y="62"/>
                    <a:pt x="477" y="67"/>
                    <a:pt x="483" y="73"/>
                  </a:cubicBezTo>
                  <a:cubicBezTo>
                    <a:pt x="512" y="101"/>
                    <a:pt x="537" y="125"/>
                    <a:pt x="645" y="125"/>
                  </a:cubicBezTo>
                  <a:lnTo>
                    <a:pt x="645" y="53"/>
                  </a:lnTo>
                  <a:cubicBezTo>
                    <a:pt x="573" y="53"/>
                    <a:pt x="550" y="47"/>
                    <a:pt x="533" y="31"/>
                  </a:cubicBezTo>
                  <a:cubicBezTo>
                    <a:pt x="511" y="9"/>
                    <a:pt x="488" y="0"/>
                    <a:pt x="430" y="0"/>
                  </a:cubicBezTo>
                  <a:lnTo>
                    <a:pt x="394" y="0"/>
                  </a:lnTo>
                  <a:lnTo>
                    <a:pt x="394" y="183"/>
                  </a:lnTo>
                  <a:lnTo>
                    <a:pt x="322" y="286"/>
                  </a:lnTo>
                  <a:lnTo>
                    <a:pt x="44" y="286"/>
                  </a:lnTo>
                  <a:lnTo>
                    <a:pt x="1" y="458"/>
                  </a:lnTo>
                  <a:lnTo>
                    <a:pt x="0" y="823"/>
                  </a:lnTo>
                  <a:lnTo>
                    <a:pt x="860" y="823"/>
                  </a:lnTo>
                  <a:lnTo>
                    <a:pt x="860" y="448"/>
                  </a:lnTo>
                  <a:lnTo>
                    <a:pt x="81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6517" y="4186095"/>
            <a:ext cx="2797515" cy="672132"/>
            <a:chOff x="236518" y="4273102"/>
            <a:chExt cx="2797515" cy="672132"/>
          </a:xfrm>
        </p:grpSpPr>
        <p:sp>
          <p:nvSpPr>
            <p:cNvPr id="364" name="Rectangle 9"/>
            <p:cNvSpPr>
              <a:spLocks noChangeArrowheads="1"/>
            </p:cNvSpPr>
            <p:nvPr/>
          </p:nvSpPr>
          <p:spPr bwMode="auto">
            <a:xfrm>
              <a:off x="240637" y="4277221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A7E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236518" y="4273102"/>
              <a:ext cx="659997" cy="66801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8363" y="4325421"/>
              <a:ext cx="2645670" cy="576293"/>
              <a:chOff x="388363" y="4325421"/>
              <a:chExt cx="2645670" cy="576293"/>
            </a:xfrm>
          </p:grpSpPr>
          <p:sp>
            <p:nvSpPr>
              <p:cNvPr id="365" name="TextBox 364"/>
              <p:cNvSpPr txBox="1"/>
              <p:nvPr/>
            </p:nvSpPr>
            <p:spPr>
              <a:xfrm>
                <a:off x="955826" y="4325421"/>
                <a:ext cx="2078207" cy="57629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Внеурочная</a:t>
                </a:r>
              </a:p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деятельность</a:t>
                </a:r>
                <a:endPara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4" name="Freeform 54"/>
              <p:cNvSpPr>
                <a:spLocks noEditPoints="1"/>
              </p:cNvSpPr>
              <p:nvPr/>
            </p:nvSpPr>
            <p:spPr bwMode="auto">
              <a:xfrm>
                <a:off x="388363" y="4442316"/>
                <a:ext cx="390127" cy="391930"/>
              </a:xfrm>
              <a:custGeom>
                <a:avLst/>
                <a:gdLst>
                  <a:gd name="T0" fmla="*/ 358 w 860"/>
                  <a:gd name="T1" fmla="*/ 322 h 859"/>
                  <a:gd name="T2" fmla="*/ 358 w 860"/>
                  <a:gd name="T3" fmla="*/ 250 h 859"/>
                  <a:gd name="T4" fmla="*/ 287 w 860"/>
                  <a:gd name="T5" fmla="*/ 250 h 859"/>
                  <a:gd name="T6" fmla="*/ 287 w 860"/>
                  <a:gd name="T7" fmla="*/ 322 h 859"/>
                  <a:gd name="T8" fmla="*/ 358 w 860"/>
                  <a:gd name="T9" fmla="*/ 322 h 859"/>
                  <a:gd name="T10" fmla="*/ 215 w 860"/>
                  <a:gd name="T11" fmla="*/ 394 h 859"/>
                  <a:gd name="T12" fmla="*/ 144 w 860"/>
                  <a:gd name="T13" fmla="*/ 394 h 859"/>
                  <a:gd name="T14" fmla="*/ 144 w 860"/>
                  <a:gd name="T15" fmla="*/ 465 h 859"/>
                  <a:gd name="T16" fmla="*/ 215 w 860"/>
                  <a:gd name="T17" fmla="*/ 465 h 859"/>
                  <a:gd name="T18" fmla="*/ 215 w 860"/>
                  <a:gd name="T19" fmla="*/ 394 h 859"/>
                  <a:gd name="T20" fmla="*/ 251 w 860"/>
                  <a:gd name="T21" fmla="*/ 143 h 859"/>
                  <a:gd name="T22" fmla="*/ 394 w 860"/>
                  <a:gd name="T23" fmla="*/ 143 h 859"/>
                  <a:gd name="T24" fmla="*/ 394 w 860"/>
                  <a:gd name="T25" fmla="*/ 71 h 859"/>
                  <a:gd name="T26" fmla="*/ 251 w 860"/>
                  <a:gd name="T27" fmla="*/ 71 h 859"/>
                  <a:gd name="T28" fmla="*/ 251 w 860"/>
                  <a:gd name="T29" fmla="*/ 0 h 859"/>
                  <a:gd name="T30" fmla="*/ 179 w 860"/>
                  <a:gd name="T31" fmla="*/ 0 h 859"/>
                  <a:gd name="T32" fmla="*/ 179 w 860"/>
                  <a:gd name="T33" fmla="*/ 179 h 859"/>
                  <a:gd name="T34" fmla="*/ 251 w 860"/>
                  <a:gd name="T35" fmla="*/ 179 h 859"/>
                  <a:gd name="T36" fmla="*/ 251 w 860"/>
                  <a:gd name="T37" fmla="*/ 143 h 859"/>
                  <a:gd name="T38" fmla="*/ 215 w 860"/>
                  <a:gd name="T39" fmla="*/ 250 h 859"/>
                  <a:gd name="T40" fmla="*/ 144 w 860"/>
                  <a:gd name="T41" fmla="*/ 250 h 859"/>
                  <a:gd name="T42" fmla="*/ 144 w 860"/>
                  <a:gd name="T43" fmla="*/ 322 h 859"/>
                  <a:gd name="T44" fmla="*/ 215 w 860"/>
                  <a:gd name="T45" fmla="*/ 322 h 859"/>
                  <a:gd name="T46" fmla="*/ 215 w 860"/>
                  <a:gd name="T47" fmla="*/ 250 h 859"/>
                  <a:gd name="T48" fmla="*/ 609 w 860"/>
                  <a:gd name="T49" fmla="*/ 429 h 859"/>
                  <a:gd name="T50" fmla="*/ 537 w 860"/>
                  <a:gd name="T51" fmla="*/ 429 h 859"/>
                  <a:gd name="T52" fmla="*/ 537 w 860"/>
                  <a:gd name="T53" fmla="*/ 588 h 859"/>
                  <a:gd name="T54" fmla="*/ 620 w 860"/>
                  <a:gd name="T55" fmla="*/ 670 h 859"/>
                  <a:gd name="T56" fmla="*/ 670 w 860"/>
                  <a:gd name="T57" fmla="*/ 619 h 859"/>
                  <a:gd name="T58" fmla="*/ 609 w 860"/>
                  <a:gd name="T59" fmla="*/ 558 h 859"/>
                  <a:gd name="T60" fmla="*/ 609 w 860"/>
                  <a:gd name="T61" fmla="*/ 429 h 859"/>
                  <a:gd name="T62" fmla="*/ 573 w 860"/>
                  <a:gd name="T63" fmla="*/ 788 h 859"/>
                  <a:gd name="T64" fmla="*/ 358 w 860"/>
                  <a:gd name="T65" fmla="*/ 573 h 859"/>
                  <a:gd name="T66" fmla="*/ 573 w 860"/>
                  <a:gd name="T67" fmla="*/ 358 h 859"/>
                  <a:gd name="T68" fmla="*/ 788 w 860"/>
                  <a:gd name="T69" fmla="*/ 573 h 859"/>
                  <a:gd name="T70" fmla="*/ 573 w 860"/>
                  <a:gd name="T71" fmla="*/ 788 h 859"/>
                  <a:gd name="T72" fmla="*/ 712 w 860"/>
                  <a:gd name="T73" fmla="*/ 322 h 859"/>
                  <a:gd name="T74" fmla="*/ 716 w 860"/>
                  <a:gd name="T75" fmla="*/ 322 h 859"/>
                  <a:gd name="T76" fmla="*/ 716 w 860"/>
                  <a:gd name="T77" fmla="*/ 71 h 859"/>
                  <a:gd name="T78" fmla="*/ 537 w 860"/>
                  <a:gd name="T79" fmla="*/ 71 h 859"/>
                  <a:gd name="T80" fmla="*/ 537 w 860"/>
                  <a:gd name="T81" fmla="*/ 0 h 859"/>
                  <a:gd name="T82" fmla="*/ 466 w 860"/>
                  <a:gd name="T83" fmla="*/ 0 h 859"/>
                  <a:gd name="T84" fmla="*/ 466 w 860"/>
                  <a:gd name="T85" fmla="*/ 179 h 859"/>
                  <a:gd name="T86" fmla="*/ 537 w 860"/>
                  <a:gd name="T87" fmla="*/ 179 h 859"/>
                  <a:gd name="T88" fmla="*/ 537 w 860"/>
                  <a:gd name="T89" fmla="*/ 143 h 859"/>
                  <a:gd name="T90" fmla="*/ 645 w 860"/>
                  <a:gd name="T91" fmla="*/ 143 h 859"/>
                  <a:gd name="T92" fmla="*/ 645 w 860"/>
                  <a:gd name="T93" fmla="*/ 296 h 859"/>
                  <a:gd name="T94" fmla="*/ 573 w 860"/>
                  <a:gd name="T95" fmla="*/ 286 h 859"/>
                  <a:gd name="T96" fmla="*/ 289 w 860"/>
                  <a:gd name="T97" fmla="*/ 537 h 859"/>
                  <a:gd name="T98" fmla="*/ 72 w 860"/>
                  <a:gd name="T99" fmla="*/ 537 h 859"/>
                  <a:gd name="T100" fmla="*/ 72 w 860"/>
                  <a:gd name="T101" fmla="*/ 143 h 859"/>
                  <a:gd name="T102" fmla="*/ 108 w 860"/>
                  <a:gd name="T103" fmla="*/ 143 h 859"/>
                  <a:gd name="T104" fmla="*/ 108 w 860"/>
                  <a:gd name="T105" fmla="*/ 71 h 859"/>
                  <a:gd name="T106" fmla="*/ 0 w 860"/>
                  <a:gd name="T107" fmla="*/ 71 h 859"/>
                  <a:gd name="T108" fmla="*/ 0 w 860"/>
                  <a:gd name="T109" fmla="*/ 609 h 859"/>
                  <a:gd name="T110" fmla="*/ 289 w 860"/>
                  <a:gd name="T111" fmla="*/ 609 h 859"/>
                  <a:gd name="T112" fmla="*/ 573 w 860"/>
                  <a:gd name="T113" fmla="*/ 859 h 859"/>
                  <a:gd name="T114" fmla="*/ 860 w 860"/>
                  <a:gd name="T115" fmla="*/ 573 h 859"/>
                  <a:gd name="T116" fmla="*/ 712 w 860"/>
                  <a:gd name="T117" fmla="*/ 322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859">
                    <a:moveTo>
                      <a:pt x="358" y="322"/>
                    </a:moveTo>
                    <a:lnTo>
                      <a:pt x="358" y="250"/>
                    </a:lnTo>
                    <a:lnTo>
                      <a:pt x="287" y="250"/>
                    </a:lnTo>
                    <a:lnTo>
                      <a:pt x="287" y="322"/>
                    </a:lnTo>
                    <a:lnTo>
                      <a:pt x="358" y="322"/>
                    </a:lnTo>
                    <a:close/>
                    <a:moveTo>
                      <a:pt x="215" y="394"/>
                    </a:moveTo>
                    <a:lnTo>
                      <a:pt x="144" y="394"/>
                    </a:lnTo>
                    <a:lnTo>
                      <a:pt x="144" y="465"/>
                    </a:lnTo>
                    <a:lnTo>
                      <a:pt x="215" y="465"/>
                    </a:lnTo>
                    <a:lnTo>
                      <a:pt x="215" y="394"/>
                    </a:lnTo>
                    <a:close/>
                    <a:moveTo>
                      <a:pt x="251" y="143"/>
                    </a:moveTo>
                    <a:lnTo>
                      <a:pt x="394" y="143"/>
                    </a:lnTo>
                    <a:lnTo>
                      <a:pt x="394" y="71"/>
                    </a:lnTo>
                    <a:lnTo>
                      <a:pt x="251" y="71"/>
                    </a:lnTo>
                    <a:lnTo>
                      <a:pt x="251" y="0"/>
                    </a:lnTo>
                    <a:lnTo>
                      <a:pt x="179" y="0"/>
                    </a:lnTo>
                    <a:lnTo>
                      <a:pt x="179" y="179"/>
                    </a:lnTo>
                    <a:lnTo>
                      <a:pt x="251" y="179"/>
                    </a:lnTo>
                    <a:lnTo>
                      <a:pt x="251" y="143"/>
                    </a:lnTo>
                    <a:close/>
                    <a:moveTo>
                      <a:pt x="215" y="250"/>
                    </a:moveTo>
                    <a:lnTo>
                      <a:pt x="144" y="250"/>
                    </a:lnTo>
                    <a:lnTo>
                      <a:pt x="144" y="322"/>
                    </a:lnTo>
                    <a:lnTo>
                      <a:pt x="215" y="322"/>
                    </a:lnTo>
                    <a:lnTo>
                      <a:pt x="215" y="250"/>
                    </a:lnTo>
                    <a:close/>
                    <a:moveTo>
                      <a:pt x="609" y="429"/>
                    </a:moveTo>
                    <a:lnTo>
                      <a:pt x="537" y="429"/>
                    </a:lnTo>
                    <a:lnTo>
                      <a:pt x="537" y="588"/>
                    </a:lnTo>
                    <a:lnTo>
                      <a:pt x="620" y="670"/>
                    </a:lnTo>
                    <a:lnTo>
                      <a:pt x="670" y="619"/>
                    </a:lnTo>
                    <a:lnTo>
                      <a:pt x="609" y="558"/>
                    </a:lnTo>
                    <a:lnTo>
                      <a:pt x="609" y="429"/>
                    </a:lnTo>
                    <a:close/>
                    <a:moveTo>
                      <a:pt x="573" y="788"/>
                    </a:moveTo>
                    <a:cubicBezTo>
                      <a:pt x="455" y="788"/>
                      <a:pt x="358" y="691"/>
                      <a:pt x="358" y="573"/>
                    </a:cubicBezTo>
                    <a:cubicBezTo>
                      <a:pt x="358" y="454"/>
                      <a:pt x="455" y="358"/>
                      <a:pt x="573" y="358"/>
                    </a:cubicBezTo>
                    <a:cubicBezTo>
                      <a:pt x="692" y="358"/>
                      <a:pt x="788" y="454"/>
                      <a:pt x="788" y="573"/>
                    </a:cubicBezTo>
                    <a:cubicBezTo>
                      <a:pt x="788" y="691"/>
                      <a:pt x="692" y="788"/>
                      <a:pt x="573" y="788"/>
                    </a:cubicBezTo>
                    <a:close/>
                    <a:moveTo>
                      <a:pt x="712" y="322"/>
                    </a:moveTo>
                    <a:lnTo>
                      <a:pt x="716" y="322"/>
                    </a:lnTo>
                    <a:lnTo>
                      <a:pt x="716" y="71"/>
                    </a:lnTo>
                    <a:lnTo>
                      <a:pt x="537" y="71"/>
                    </a:lnTo>
                    <a:lnTo>
                      <a:pt x="537" y="0"/>
                    </a:lnTo>
                    <a:lnTo>
                      <a:pt x="466" y="0"/>
                    </a:lnTo>
                    <a:lnTo>
                      <a:pt x="466" y="179"/>
                    </a:lnTo>
                    <a:lnTo>
                      <a:pt x="537" y="179"/>
                    </a:lnTo>
                    <a:lnTo>
                      <a:pt x="537" y="143"/>
                    </a:lnTo>
                    <a:lnTo>
                      <a:pt x="645" y="143"/>
                    </a:lnTo>
                    <a:lnTo>
                      <a:pt x="645" y="296"/>
                    </a:lnTo>
                    <a:cubicBezTo>
                      <a:pt x="609" y="290"/>
                      <a:pt x="598" y="286"/>
                      <a:pt x="573" y="286"/>
                    </a:cubicBezTo>
                    <a:cubicBezTo>
                      <a:pt x="427" y="286"/>
                      <a:pt x="307" y="394"/>
                      <a:pt x="289" y="537"/>
                    </a:cubicBezTo>
                    <a:lnTo>
                      <a:pt x="72" y="537"/>
                    </a:lnTo>
                    <a:lnTo>
                      <a:pt x="72" y="143"/>
                    </a:lnTo>
                    <a:lnTo>
                      <a:pt x="108" y="143"/>
                    </a:lnTo>
                    <a:lnTo>
                      <a:pt x="108" y="71"/>
                    </a:lnTo>
                    <a:lnTo>
                      <a:pt x="0" y="71"/>
                    </a:lnTo>
                    <a:lnTo>
                      <a:pt x="0" y="609"/>
                    </a:lnTo>
                    <a:lnTo>
                      <a:pt x="289" y="609"/>
                    </a:lnTo>
                    <a:cubicBezTo>
                      <a:pt x="307" y="752"/>
                      <a:pt x="427" y="859"/>
                      <a:pt x="573" y="859"/>
                    </a:cubicBezTo>
                    <a:cubicBezTo>
                      <a:pt x="731" y="859"/>
                      <a:pt x="860" y="731"/>
                      <a:pt x="860" y="573"/>
                    </a:cubicBezTo>
                    <a:cubicBezTo>
                      <a:pt x="860" y="465"/>
                      <a:pt x="800" y="358"/>
                      <a:pt x="712" y="3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0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521407" y="3442627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95322" y="0"/>
            <a:ext cx="10007384" cy="58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ru-RU" b="1" spc="-20" dirty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Вхождение РФ в число десяти ведущих стран мира по качеству общего образования</a:t>
            </a:r>
          </a:p>
          <a:p>
            <a:pPr lvl="0">
              <a:lnSpc>
                <a:spcPct val="95000"/>
              </a:lnSpc>
              <a:defRPr/>
            </a:pPr>
            <a:r>
              <a:rPr lang="ru-RU" sz="1600" spc="-20" dirty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(Указ «О национальных целях развития Российской Федерации на период до 2030 года» </a:t>
            </a:r>
            <a:r>
              <a:rPr lang="ru-RU" sz="1600" spc="-20" dirty="0" smtClean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21.07.2020) </a:t>
            </a:r>
            <a:endParaRPr lang="ru-RU" sz="1600" spc="-20" dirty="0">
              <a:solidFill>
                <a:srgbClr val="2D2B8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29281" y="3442627"/>
            <a:ext cx="2291228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УЧЕБНАЯ ЧЕТВЕРТЬ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сентябрь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октябрь)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7501" y="3442626"/>
            <a:ext cx="3619468" cy="509965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ЧИТАТЕЛЬСКАЯ ГРАМОТНОСТЬ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ФИНАНСОВАЯ ГРАМОТНОСТЬ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040284" y="4374358"/>
            <a:ext cx="2291229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УЧЕБНАЯ ЧЕТВЕРТЬ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(ноябрь – декабрь)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7501" y="4374358"/>
            <a:ext cx="3619468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ЕСТЕСТВЕННО-НАУЧНАЯ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29280" y="5306090"/>
            <a:ext cx="2291229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УЧЕБНАЯ ЧЕТВЕРТЬ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(январь – март)</a:t>
            </a: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4731" y="5306090"/>
            <a:ext cx="3622238" cy="509963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КРЕАТИВНОЕ МЫШЛЕНИЕ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" y="2113917"/>
            <a:ext cx="1218894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ВАРИАНТЫ</a:t>
            </a:r>
            <a:r>
              <a:rPr lang="ru-RU" b="1" dirty="0" smtClean="0">
                <a:solidFill>
                  <a:srgbClr val="0073B8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РЕАЛИЗАЦИИ</a:t>
            </a:r>
          </a:p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73B8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д</a:t>
            </a:r>
            <a:r>
              <a:rPr lang="ru-RU" b="1" dirty="0" smtClean="0">
                <a:solidFill>
                  <a:srgbClr val="0073B8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ля 7–8 классов 2020–2022 г.</a:t>
            </a:r>
            <a:endParaRPr lang="ru-RU" b="1" dirty="0">
              <a:solidFill>
                <a:srgbClr val="0073B8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0254" y="2763649"/>
            <a:ext cx="545198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73B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Внеурочная </a:t>
            </a:r>
            <a:r>
              <a:rPr lang="ru-RU" b="1" dirty="0" smtClean="0">
                <a:solidFill>
                  <a:srgbClr val="0073B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деятельность/курсы по выбору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3B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ru-RU" b="1" dirty="0">
                <a:solidFill>
                  <a:srgbClr val="0073B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 в неделю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3B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5926" y="3336205"/>
            <a:ext cx="43437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3B8"/>
                </a:solidFill>
              </a:rPr>
              <a:t>Включение в тематическое планирование конкретных предметов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600" dirty="0" smtClean="0"/>
              <a:t>Решение заданий в формате </a:t>
            </a:r>
            <a:r>
              <a:rPr lang="ru-RU" sz="1600" dirty="0"/>
              <a:t>международных исследований качества образования </a:t>
            </a:r>
          </a:p>
          <a:p>
            <a:r>
              <a:rPr lang="en-US" sz="1600" dirty="0" smtClean="0"/>
              <a:t> (</a:t>
            </a:r>
            <a:r>
              <a:rPr lang="ru-RU" sz="1600" dirty="0" smtClean="0"/>
              <a:t>не менее 3-х часов в четверть):</a:t>
            </a: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600" dirty="0" smtClean="0"/>
              <a:t>решение, разбор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600" dirty="0" smtClean="0"/>
              <a:t>решение в группах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600" dirty="0" smtClean="0"/>
              <a:t>решение самостоятельно с рефлексией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90313" y="2763675"/>
            <a:ext cx="404700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3B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Часть учебного плана </a:t>
            </a:r>
            <a:endParaRPr lang="ru-RU" b="1" dirty="0">
              <a:solidFill>
                <a:srgbClr val="0073B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10450" y="3527027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21407" y="4374358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610450" y="4458758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21406" y="5306089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610449" y="5390489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611" y="2654307"/>
            <a:ext cx="6992865" cy="3581735"/>
          </a:xfrm>
          <a:prstGeom prst="rect">
            <a:avLst/>
          </a:prstGeom>
          <a:noFill/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524925" y="2654307"/>
            <a:ext cx="4377780" cy="3581735"/>
          </a:xfrm>
          <a:prstGeom prst="rect">
            <a:avLst/>
          </a:prstGeom>
          <a:noFill/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01" y="3126366"/>
            <a:ext cx="1459079" cy="826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09" y="4259481"/>
            <a:ext cx="1362459" cy="624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09" y="4110687"/>
            <a:ext cx="855071" cy="7736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04" y="5027127"/>
            <a:ext cx="1297643" cy="788927"/>
          </a:xfrm>
          <a:prstGeom prst="rect">
            <a:avLst/>
          </a:prstGeom>
        </p:spPr>
      </p:pic>
      <p:sp>
        <p:nvSpPr>
          <p:cNvPr id="71" name="Нашивка 70"/>
          <p:cNvSpPr/>
          <p:nvPr/>
        </p:nvSpPr>
        <p:spPr>
          <a:xfrm rot="5400000">
            <a:off x="2866997" y="2364677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2965740" y="2260693"/>
            <a:ext cx="0" cy="32627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954731" y="2260693"/>
            <a:ext cx="1427799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Нашивка 73"/>
          <p:cNvSpPr/>
          <p:nvPr/>
        </p:nvSpPr>
        <p:spPr>
          <a:xfrm rot="5400000">
            <a:off x="9103189" y="2364677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9201932" y="2260693"/>
            <a:ext cx="0" cy="32627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82225" y="2260693"/>
            <a:ext cx="1427799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895322" y="1126629"/>
            <a:ext cx="1000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Подготовка к международному исследованию PISA в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2022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году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0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основное направление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МАТЕМАТИЧЕСКАЯ ГРАМОТНОСТЬ,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новое направление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КРЕАТИВНОЕ МЫШЛЕНИЕ)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-6851" t="1420"/>
          <a:stretch/>
        </p:blipFill>
        <p:spPr>
          <a:xfrm>
            <a:off x="-10159" y="1031239"/>
            <a:ext cx="1760722" cy="7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87" y="4694622"/>
            <a:ext cx="1036029" cy="10925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10450" y="3527027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610450" y="4458758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8907" y="252070"/>
            <a:ext cx="1000738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ru-RU" b="1" spc="-20" dirty="0" smtClean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ДИДАКТИЧЕСКИЙ КОМПЛЕКС ИЗДАТЕЛЬСТВА «ПРОСВЕЩЕНИЕ»</a:t>
            </a:r>
            <a:r>
              <a:rPr lang="ru-RU" sz="1600" spc="-20" dirty="0" smtClean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</a:t>
            </a:r>
            <a:endParaRPr lang="ru-RU" sz="1600" spc="-20" dirty="0">
              <a:solidFill>
                <a:srgbClr val="2D2B8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3217" y="1119350"/>
            <a:ext cx="3294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Функциональная грамотность.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Учимся для жизни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5-9</a:t>
            </a:r>
            <a:endParaRPr lang="ru-RU" sz="1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944" y="1954840"/>
            <a:ext cx="3412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Индивидуальные обучающие </a:t>
            </a:r>
          </a:p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п</a:t>
            </a:r>
            <a:r>
              <a:rPr lang="ru-RU" sz="1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особия </a:t>
            </a:r>
          </a:p>
          <a:p>
            <a:pPr algn="ctr"/>
            <a:endParaRPr lang="ru-RU" sz="1400" b="1" i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(все виды грамотностей)</a:t>
            </a:r>
            <a:endParaRPr lang="ru-RU" sz="12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1" y="2713022"/>
            <a:ext cx="3524515" cy="3524515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4251934" y="1105097"/>
            <a:ext cx="16431" cy="2822181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922465" y="3927278"/>
            <a:ext cx="750871" cy="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19417" y="1067685"/>
            <a:ext cx="3950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Функциональная грамотность. Тренажеры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5-9</a:t>
            </a:r>
            <a:endParaRPr lang="ru-RU" sz="1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43364" y="1974359"/>
            <a:ext cx="3412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Сборники задач для отработки навыков решения задач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</a:t>
            </a:r>
            <a:r>
              <a:rPr lang="ru-RU" sz="12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(математическая и естественно-научная грамотности)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28" y="3050300"/>
            <a:ext cx="1219728" cy="1219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13" y="2979153"/>
            <a:ext cx="1236652" cy="123665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93" y="4398366"/>
            <a:ext cx="1215531" cy="12155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51" y="4425585"/>
            <a:ext cx="1237835" cy="1237835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8217801" y="1112023"/>
            <a:ext cx="4090" cy="2815255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855746" y="3902547"/>
            <a:ext cx="750871" cy="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45772" y="1063136"/>
            <a:ext cx="395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Задачники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r>
              <a:rPr lang="ru-RU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-4, 8-9, 10-11</a:t>
            </a:r>
            <a:endParaRPr lang="ru-RU" sz="1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32664" y="1953577"/>
            <a:ext cx="391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Многофункциональные сборники задач </a:t>
            </a:r>
          </a:p>
          <a:p>
            <a:pPr algn="ctr"/>
            <a:endParaRPr lang="ru-RU" sz="1400" b="1" i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(функциональная грамотность, углубленное изучение предмета, олимпиады)</a:t>
            </a:r>
            <a:r>
              <a:rPr lang="ru-RU" sz="1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ru-RU" sz="1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8" y="3420214"/>
            <a:ext cx="795591" cy="7955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45" y="3438742"/>
            <a:ext cx="756281" cy="75628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02" y="4112380"/>
            <a:ext cx="798919" cy="79891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147" y="4173833"/>
            <a:ext cx="794635" cy="7946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77331" y="4089645"/>
            <a:ext cx="858404" cy="89329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01" y="4841970"/>
            <a:ext cx="756281" cy="7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54050" y="1970446"/>
            <a:ext cx="5942572" cy="4070345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Предназначены для формирования и оценки всех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направлений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функциональной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грамотности международного сравнительного исследования PISA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Содержат обучающие и тренировочные задания, охватывающие все содержательные 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компетентностные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аспекты оценки функциональной грамотности по каждой из областей. Приводятся развёрнутые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ситуаций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грамотности.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Готовится второй выпуск (сентябрь 2020 г.)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88" y="1234141"/>
            <a:ext cx="1606191" cy="217650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6" y="1190172"/>
            <a:ext cx="1602880" cy="216603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6" y="1339215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«ФУНКЦИОНАЛЬНАЯ ГРАМОТНОСТЬ. УЧИМСЯ ДЛЯ ЖИЗНИ»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32" y="1237024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Рисунок 37" descr="C:\Users\ABaburin\AppData\Local\Microsoft\Windows\Temporary Internet Files\Content.Word\Финансовая 2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29" y="3772359"/>
            <a:ext cx="1587500" cy="20955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9" name="Рисунок 38" descr="C:\Users\ABaburin\AppData\Local\Microsoft\Windows\Temporary Internet Files\Content.Word\Финансовая 2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73" y="4171660"/>
            <a:ext cx="1682115" cy="221996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11" y="3807065"/>
            <a:ext cx="1695450" cy="2237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95" y="4221006"/>
            <a:ext cx="1698625" cy="224155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4514" name="Picture 2" descr="https://catalog.prosv.ru/images/big/9165c818-8902-11e8-b216-0050569c7d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841" y="4171660"/>
            <a:ext cx="1607884" cy="21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9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10450" y="3527027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610450" y="4458758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«ФУНКЦИОНАЛЬНАЯ ГРАМОТНОСТЬ. УЧИМСЯ ДЛЯ ЖИЗНИ»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751" t="19978" r="45940" b="9935"/>
          <a:stretch/>
        </p:blipFill>
        <p:spPr>
          <a:xfrm>
            <a:off x="343031" y="902834"/>
            <a:ext cx="2578678" cy="325969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6636" t="20061" r="47406" b="20154"/>
          <a:stretch/>
        </p:blipFill>
        <p:spPr>
          <a:xfrm>
            <a:off x="740555" y="3729127"/>
            <a:ext cx="2086542" cy="2713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47891" t="26396" r="28314" b="17331"/>
          <a:stretch/>
        </p:blipFill>
        <p:spPr>
          <a:xfrm>
            <a:off x="3150549" y="915549"/>
            <a:ext cx="2527580" cy="337548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22957" t="28257" r="53020" b="37965"/>
          <a:stretch/>
        </p:blipFill>
        <p:spPr>
          <a:xfrm>
            <a:off x="2737194" y="4292940"/>
            <a:ext cx="2511416" cy="19941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l="25605" t="28459" r="53560" b="29395"/>
          <a:stretch/>
        </p:blipFill>
        <p:spPr>
          <a:xfrm>
            <a:off x="5275651" y="4366907"/>
            <a:ext cx="1919957" cy="21932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l="47647" t="27808" r="29127" b="18159"/>
          <a:stretch/>
        </p:blipFill>
        <p:spPr>
          <a:xfrm>
            <a:off x="6147588" y="927534"/>
            <a:ext cx="2617984" cy="343937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23645" t="52781" r="53015" b="20868"/>
          <a:stretch/>
        </p:blipFill>
        <p:spPr>
          <a:xfrm>
            <a:off x="7339890" y="4458758"/>
            <a:ext cx="3023419" cy="1927652"/>
          </a:xfrm>
          <a:prstGeom prst="rect">
            <a:avLst/>
          </a:prstGeom>
        </p:spPr>
      </p:pic>
      <p:pic>
        <p:nvPicPr>
          <p:cNvPr id="78" name="Рисунок 7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35" y="900874"/>
            <a:ext cx="2618349" cy="346603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54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14911</TotalTime>
  <Words>1528</Words>
  <Application>Microsoft Office PowerPoint</Application>
  <PresentationFormat>Широкоэкранный</PresentationFormat>
  <Paragraphs>229</Paragraphs>
  <Slides>17</Slides>
  <Notes>6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맑은 고딕</vt:lpstr>
      <vt:lpstr>Arial</vt:lpstr>
      <vt:lpstr>Arial Black</vt:lpstr>
      <vt:lpstr>Calibri</vt:lpstr>
      <vt:lpstr>Calibri Light</vt:lpstr>
      <vt:lpstr>Franklin Gothic Book</vt:lpstr>
      <vt:lpstr>Open Sans</vt:lpstr>
      <vt:lpstr>Open Sans Condensed</vt:lpstr>
      <vt:lpstr>Open Sans Condensed Light</vt:lpstr>
      <vt:lpstr>Open Sans Extrabold</vt:lpstr>
      <vt:lpstr>Open Sans Light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Грачева Екатерина Андреевна</dc:creator>
  <cp:lastModifiedBy>Светлана</cp:lastModifiedBy>
  <cp:revision>437</cp:revision>
  <dcterms:created xsi:type="dcterms:W3CDTF">2020-02-25T09:30:21Z</dcterms:created>
  <dcterms:modified xsi:type="dcterms:W3CDTF">2020-08-26T17:01:40Z</dcterms:modified>
</cp:coreProperties>
</file>