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8" r:id="rId3"/>
    <p:sldId id="260" r:id="rId4"/>
    <p:sldId id="264" r:id="rId5"/>
    <p:sldId id="265" r:id="rId6"/>
    <p:sldId id="266" r:id="rId7"/>
    <p:sldId id="263" r:id="rId8"/>
    <p:sldId id="269" r:id="rId9"/>
    <p:sldId id="268" r:id="rId10"/>
    <p:sldId id="267" r:id="rId11"/>
    <p:sldId id="262" r:id="rId12"/>
    <p:sldId id="261" r:id="rId13"/>
    <p:sldId id="270" r:id="rId14"/>
    <p:sldId id="271" r:id="rId15"/>
    <p:sldId id="272" r:id="rId16"/>
    <p:sldId id="273" r:id="rId17"/>
    <p:sldId id="274" r:id="rId18"/>
    <p:sldId id="276" r:id="rId19"/>
    <p:sldId id="275" r:id="rId20"/>
    <p:sldId id="277" r:id="rId21"/>
    <p:sldId id="283" r:id="rId22"/>
    <p:sldId id="278" r:id="rId23"/>
    <p:sldId id="279" r:id="rId24"/>
    <p:sldId id="281" r:id="rId25"/>
    <p:sldId id="287" r:id="rId26"/>
    <p:sldId id="282" r:id="rId27"/>
    <p:sldId id="284" r:id="rId28"/>
    <p:sldId id="285" r:id="rId29"/>
    <p:sldId id="280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DD3D6CE-3962-43C7-978B-C50B551F0E0F}" type="doc">
      <dgm:prSet loTypeId="urn:microsoft.com/office/officeart/2009/3/layout/StepUpProcess" loCatId="process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F4B5BE7-53C6-4517-AA95-6E8F91D612A5}">
      <dgm:prSet custT="1"/>
      <dgm:spPr/>
      <dgm:t>
        <a:bodyPr/>
        <a:lstStyle/>
        <a:p>
          <a:r>
            <a:rPr lang="ru-RU" sz="2400" b="1" i="1" smtClean="0">
              <a:latin typeface="Times New Roman" pitchFamily="18" charset="0"/>
              <a:cs typeface="Times New Roman" pitchFamily="18" charset="0"/>
            </a:rPr>
            <a:t>Элективные курсы</a:t>
          </a:r>
          <a:r>
            <a:rPr lang="ru-RU" sz="2400" b="1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0" smtClean="0">
              <a:latin typeface="Times New Roman" pitchFamily="18" charset="0"/>
              <a:cs typeface="Times New Roman" pitchFamily="18" charset="0"/>
            </a:rPr>
            <a:t>– обязательные для посещения курсы по выбору учащихся, входящие в состав профиля обучения на старшей ступени школы.</a:t>
          </a:r>
          <a:endParaRPr lang="ru-RU" sz="2400" b="0" dirty="0">
            <a:latin typeface="Times New Roman" pitchFamily="18" charset="0"/>
            <a:cs typeface="Times New Roman" pitchFamily="18" charset="0"/>
          </a:endParaRPr>
        </a:p>
      </dgm:t>
    </dgm:pt>
    <dgm:pt modelId="{BE538469-7508-4711-8788-9A8BF603AA83}" type="parTrans" cxnId="{0A2E726B-015F-4FAA-88E5-51A523335C60}">
      <dgm:prSet/>
      <dgm:spPr/>
      <dgm:t>
        <a:bodyPr/>
        <a:lstStyle/>
        <a:p>
          <a:endParaRPr lang="ru-RU"/>
        </a:p>
      </dgm:t>
    </dgm:pt>
    <dgm:pt modelId="{FAAC98DA-DBAD-4E8A-92E4-7C1D16A918B7}" type="sibTrans" cxnId="{0A2E726B-015F-4FAA-88E5-51A523335C60}">
      <dgm:prSet/>
      <dgm:spPr/>
      <dgm:t>
        <a:bodyPr/>
        <a:lstStyle/>
        <a:p>
          <a:endParaRPr lang="ru-RU"/>
        </a:p>
      </dgm:t>
    </dgm:pt>
    <dgm:pt modelId="{D708C434-CBCC-47D1-AF82-7B10D4837424}">
      <dgm:prSet custT="1"/>
      <dgm:spPr/>
      <dgm:t>
        <a:bodyPr/>
        <a:lstStyle/>
        <a:p>
          <a:r>
            <a:rPr lang="ru-RU" sz="2400" b="1" i="1" smtClean="0">
              <a:latin typeface="Times New Roman" pitchFamily="18" charset="0"/>
              <a:cs typeface="Times New Roman" pitchFamily="18" charset="0"/>
            </a:rPr>
            <a:t>Элективные курсы </a:t>
          </a:r>
          <a:r>
            <a:rPr lang="ru-RU" sz="2400" smtClean="0">
              <a:latin typeface="Times New Roman" pitchFamily="18" charset="0"/>
              <a:cs typeface="Times New Roman" pitchFamily="18" charset="0"/>
            </a:rPr>
            <a:t>дополняют и развивают возможности базовых и профильных курсов в удовлетворении разнообразных образовательных потребностей старшеклассников.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FC9A83BF-9AC4-443A-9227-853B51158E28}" type="parTrans" cxnId="{56D8F355-3281-4F43-80AF-4B961832B174}">
      <dgm:prSet/>
      <dgm:spPr/>
      <dgm:t>
        <a:bodyPr/>
        <a:lstStyle/>
        <a:p>
          <a:endParaRPr lang="ru-RU"/>
        </a:p>
      </dgm:t>
    </dgm:pt>
    <dgm:pt modelId="{602650A9-1061-469F-9E8B-BA32107E6DDC}" type="sibTrans" cxnId="{56D8F355-3281-4F43-80AF-4B961832B174}">
      <dgm:prSet/>
      <dgm:spPr/>
      <dgm:t>
        <a:bodyPr/>
        <a:lstStyle/>
        <a:p>
          <a:endParaRPr lang="ru-RU"/>
        </a:p>
      </dgm:t>
    </dgm:pt>
    <dgm:pt modelId="{E7DCB86E-4F4A-4EAA-B020-AB06C0EC1622}" type="pres">
      <dgm:prSet presAssocID="{7DD3D6CE-3962-43C7-978B-C50B551F0E0F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B6BD9385-A831-4930-B6F4-6B3A80DB026F}" type="pres">
      <dgm:prSet presAssocID="{FF4B5BE7-53C6-4517-AA95-6E8F91D612A5}" presName="composite" presStyleCnt="0"/>
      <dgm:spPr/>
    </dgm:pt>
    <dgm:pt modelId="{EA2670B2-62C0-4DC3-BE79-BFD1C0DDBD1C}" type="pres">
      <dgm:prSet presAssocID="{FF4B5BE7-53C6-4517-AA95-6E8F91D612A5}" presName="LShape" presStyleLbl="alignNode1" presStyleIdx="0" presStyleCnt="3" custLinFactNeighborX="476" custLinFactNeighborY="-17597"/>
      <dgm:spPr/>
    </dgm:pt>
    <dgm:pt modelId="{F480A782-758A-4385-A0FB-4EC6B2D70567}" type="pres">
      <dgm:prSet presAssocID="{FF4B5BE7-53C6-4517-AA95-6E8F91D612A5}" presName="ParentText" presStyleLbl="revTx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437168-E66C-40C3-AA62-01A21AC69073}" type="pres">
      <dgm:prSet presAssocID="{FF4B5BE7-53C6-4517-AA95-6E8F91D612A5}" presName="Triangle" presStyleLbl="alignNode1" presStyleIdx="1" presStyleCnt="3" custLinFactNeighborX="34233" custLinFactNeighborY="-60621"/>
      <dgm:spPr/>
    </dgm:pt>
    <dgm:pt modelId="{4FC3895B-7897-4D49-8EEA-A1A808B53971}" type="pres">
      <dgm:prSet presAssocID="{FAAC98DA-DBAD-4E8A-92E4-7C1D16A918B7}" presName="sibTrans" presStyleCnt="0"/>
      <dgm:spPr/>
    </dgm:pt>
    <dgm:pt modelId="{B39A493A-C171-44B2-BF5C-D81F2D0B5DFB}" type="pres">
      <dgm:prSet presAssocID="{FAAC98DA-DBAD-4E8A-92E4-7C1D16A918B7}" presName="space" presStyleCnt="0"/>
      <dgm:spPr/>
    </dgm:pt>
    <dgm:pt modelId="{F2D63120-54CC-427F-BF47-07565C892E75}" type="pres">
      <dgm:prSet presAssocID="{D708C434-CBCC-47D1-AF82-7B10D4837424}" presName="composite" presStyleCnt="0"/>
      <dgm:spPr/>
    </dgm:pt>
    <dgm:pt modelId="{22D7AA89-CFA2-49ED-9215-337086C6ADA2}" type="pres">
      <dgm:prSet presAssocID="{D708C434-CBCC-47D1-AF82-7B10D4837424}" presName="LShape" presStyleLbl="alignNode1" presStyleIdx="2" presStyleCnt="3" custLinFactNeighborX="-276" custLinFactNeighborY="-33825"/>
      <dgm:spPr/>
    </dgm:pt>
    <dgm:pt modelId="{AC1032E9-9525-4EF6-8ABE-E1BB61EF5004}" type="pres">
      <dgm:prSet presAssocID="{D708C434-CBCC-47D1-AF82-7B10D4837424}" presName="ParentText" presStyleLbl="revTx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6B4942D-4759-46EE-92A9-B87F3CE40077}" type="presOf" srcId="{D708C434-CBCC-47D1-AF82-7B10D4837424}" destId="{AC1032E9-9525-4EF6-8ABE-E1BB61EF5004}" srcOrd="0" destOrd="0" presId="urn:microsoft.com/office/officeart/2009/3/layout/StepUpProcess"/>
    <dgm:cxn modelId="{B77C4355-1E1C-4328-9381-E7A2823687E5}" type="presOf" srcId="{FF4B5BE7-53C6-4517-AA95-6E8F91D612A5}" destId="{F480A782-758A-4385-A0FB-4EC6B2D70567}" srcOrd="0" destOrd="0" presId="urn:microsoft.com/office/officeart/2009/3/layout/StepUpProcess"/>
    <dgm:cxn modelId="{B9171036-332A-4938-AD02-365EC3BD2ED2}" type="presOf" srcId="{7DD3D6CE-3962-43C7-978B-C50B551F0E0F}" destId="{E7DCB86E-4F4A-4EAA-B020-AB06C0EC1622}" srcOrd="0" destOrd="0" presId="urn:microsoft.com/office/officeart/2009/3/layout/StepUpProcess"/>
    <dgm:cxn modelId="{56D8F355-3281-4F43-80AF-4B961832B174}" srcId="{7DD3D6CE-3962-43C7-978B-C50B551F0E0F}" destId="{D708C434-CBCC-47D1-AF82-7B10D4837424}" srcOrd="1" destOrd="0" parTransId="{FC9A83BF-9AC4-443A-9227-853B51158E28}" sibTransId="{602650A9-1061-469F-9E8B-BA32107E6DDC}"/>
    <dgm:cxn modelId="{0A2E726B-015F-4FAA-88E5-51A523335C60}" srcId="{7DD3D6CE-3962-43C7-978B-C50B551F0E0F}" destId="{FF4B5BE7-53C6-4517-AA95-6E8F91D612A5}" srcOrd="0" destOrd="0" parTransId="{BE538469-7508-4711-8788-9A8BF603AA83}" sibTransId="{FAAC98DA-DBAD-4E8A-92E4-7C1D16A918B7}"/>
    <dgm:cxn modelId="{96D118B4-5227-4C2E-927F-7E7ACB989F3C}" type="presParOf" srcId="{E7DCB86E-4F4A-4EAA-B020-AB06C0EC1622}" destId="{B6BD9385-A831-4930-B6F4-6B3A80DB026F}" srcOrd="0" destOrd="0" presId="urn:microsoft.com/office/officeart/2009/3/layout/StepUpProcess"/>
    <dgm:cxn modelId="{71FF494A-6CE0-44C2-AE73-C3F4D89804EB}" type="presParOf" srcId="{B6BD9385-A831-4930-B6F4-6B3A80DB026F}" destId="{EA2670B2-62C0-4DC3-BE79-BFD1C0DDBD1C}" srcOrd="0" destOrd="0" presId="urn:microsoft.com/office/officeart/2009/3/layout/StepUpProcess"/>
    <dgm:cxn modelId="{3CA71677-521D-4C1C-9539-57EE433C924B}" type="presParOf" srcId="{B6BD9385-A831-4930-B6F4-6B3A80DB026F}" destId="{F480A782-758A-4385-A0FB-4EC6B2D70567}" srcOrd="1" destOrd="0" presId="urn:microsoft.com/office/officeart/2009/3/layout/StepUpProcess"/>
    <dgm:cxn modelId="{597438EC-3358-4305-AD16-70FD69D3C3E7}" type="presParOf" srcId="{B6BD9385-A831-4930-B6F4-6B3A80DB026F}" destId="{88437168-E66C-40C3-AA62-01A21AC69073}" srcOrd="2" destOrd="0" presId="urn:microsoft.com/office/officeart/2009/3/layout/StepUpProcess"/>
    <dgm:cxn modelId="{AB2ED831-CEAF-49BE-8F1F-B35D364E03AE}" type="presParOf" srcId="{E7DCB86E-4F4A-4EAA-B020-AB06C0EC1622}" destId="{4FC3895B-7897-4D49-8EEA-A1A808B53971}" srcOrd="1" destOrd="0" presId="urn:microsoft.com/office/officeart/2009/3/layout/StepUpProcess"/>
    <dgm:cxn modelId="{98B03901-285A-45E4-BD67-6505AACE1FE0}" type="presParOf" srcId="{4FC3895B-7897-4D49-8EEA-A1A808B53971}" destId="{B39A493A-C171-44B2-BF5C-D81F2D0B5DFB}" srcOrd="0" destOrd="0" presId="urn:microsoft.com/office/officeart/2009/3/layout/StepUpProcess"/>
    <dgm:cxn modelId="{C652DFF1-04B0-4F0E-A85F-F483DD3C6B9D}" type="presParOf" srcId="{E7DCB86E-4F4A-4EAA-B020-AB06C0EC1622}" destId="{F2D63120-54CC-427F-BF47-07565C892E75}" srcOrd="2" destOrd="0" presId="urn:microsoft.com/office/officeart/2009/3/layout/StepUpProcess"/>
    <dgm:cxn modelId="{27CF89D1-3C03-4197-BBE2-57AF6C980991}" type="presParOf" srcId="{F2D63120-54CC-427F-BF47-07565C892E75}" destId="{22D7AA89-CFA2-49ED-9215-337086C6ADA2}" srcOrd="0" destOrd="0" presId="urn:microsoft.com/office/officeart/2009/3/layout/StepUpProcess"/>
    <dgm:cxn modelId="{80F3F88C-B4FD-4247-A43F-EFE43E9871FB}" type="presParOf" srcId="{F2D63120-54CC-427F-BF47-07565C892E75}" destId="{AC1032E9-9525-4EF6-8ABE-E1BB61EF5004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E6B5D79-8A7C-47EC-B7D1-D40D04A6F8DD}" type="doc">
      <dgm:prSet loTypeId="urn:microsoft.com/office/officeart/2008/layout/VerticalCurvedList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9C9115A-4076-4E7B-990B-E063B98E461D}">
      <dgm:prSet phldrT="[Текст]"/>
      <dgm:spPr/>
      <dgm:t>
        <a:bodyPr/>
        <a:lstStyle/>
        <a:p>
          <a:pPr algn="ctr"/>
          <a:r>
            <a:rPr lang="ru-RU" b="1" i="1" dirty="0" smtClean="0">
              <a:latin typeface="Times New Roman" pitchFamily="18" charset="0"/>
              <a:cs typeface="Times New Roman" pitchFamily="18" charset="0"/>
            </a:rPr>
            <a:t>Содержание профильного образования: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686380D7-B695-4A02-B29D-C1A08C6CEBEE}" type="parTrans" cxnId="{D8FA679B-B15E-40E1-9469-47240E8C27AF}">
      <dgm:prSet/>
      <dgm:spPr/>
      <dgm:t>
        <a:bodyPr/>
        <a:lstStyle/>
        <a:p>
          <a:endParaRPr lang="ru-RU"/>
        </a:p>
      </dgm:t>
    </dgm:pt>
    <dgm:pt modelId="{64B87430-15A4-489C-AD42-9F0BC150B240}" type="sibTrans" cxnId="{D8FA679B-B15E-40E1-9469-47240E8C27AF}">
      <dgm:prSet/>
      <dgm:spPr/>
      <dgm:t>
        <a:bodyPr/>
        <a:lstStyle/>
        <a:p>
          <a:endParaRPr lang="ru-RU"/>
        </a:p>
      </dgm:t>
    </dgm:pt>
    <dgm:pt modelId="{07B1392F-9117-4499-BE3F-1B9E2C12AB61}">
      <dgm:prSet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федеральный заказ 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1924190-804A-4E4A-9B16-192F8AE8E861}" type="parTrans" cxnId="{6FFDFD69-5BBE-4A76-9380-8BA254BA180A}">
      <dgm:prSet/>
      <dgm:spPr/>
      <dgm:t>
        <a:bodyPr/>
        <a:lstStyle/>
        <a:p>
          <a:endParaRPr lang="ru-RU"/>
        </a:p>
      </dgm:t>
    </dgm:pt>
    <dgm:pt modelId="{AA06CAB8-BEAB-443E-BA70-DB71EEC2387E}" type="sibTrans" cxnId="{6FFDFD69-5BBE-4A76-9380-8BA254BA180A}">
      <dgm:prSet/>
      <dgm:spPr/>
      <dgm:t>
        <a:bodyPr/>
        <a:lstStyle/>
        <a:p>
          <a:endParaRPr lang="ru-RU"/>
        </a:p>
      </dgm:t>
    </dgm:pt>
    <dgm:pt modelId="{DF13DE5D-C835-4CB7-81FE-A7818B386814}">
      <dgm:prSet/>
      <dgm:spPr/>
      <dgm:t>
        <a:bodyPr/>
        <a:lstStyle/>
        <a:p>
          <a:r>
            <a:rPr lang="ru-RU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муниципальный заказ</a:t>
          </a:r>
          <a:endParaRPr lang="ru-RU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408D0E4-1076-469D-B24A-6AA34819175E}" type="parTrans" cxnId="{F3A4BA58-F101-48F0-AE17-E955FA61466A}">
      <dgm:prSet/>
      <dgm:spPr/>
      <dgm:t>
        <a:bodyPr/>
        <a:lstStyle/>
        <a:p>
          <a:endParaRPr lang="ru-RU"/>
        </a:p>
      </dgm:t>
    </dgm:pt>
    <dgm:pt modelId="{B08F4E01-1DB6-440F-8B4B-3628B4552D1B}" type="sibTrans" cxnId="{F3A4BA58-F101-48F0-AE17-E955FA61466A}">
      <dgm:prSet/>
      <dgm:spPr/>
      <dgm:t>
        <a:bodyPr/>
        <a:lstStyle/>
        <a:p>
          <a:endParaRPr lang="ru-RU"/>
        </a:p>
      </dgm:t>
    </dgm:pt>
    <dgm:pt modelId="{FD858FC1-1E74-4EC6-A1FF-E90977CE8773}">
      <dgm:prSet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социальный заказ 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6ADF56E-4424-4C71-A068-9136CC154700}" type="parTrans" cxnId="{8E34A6AB-0C93-4B27-A655-D8790E3E7279}">
      <dgm:prSet/>
      <dgm:spPr/>
      <dgm:t>
        <a:bodyPr/>
        <a:lstStyle/>
        <a:p>
          <a:endParaRPr lang="ru-RU"/>
        </a:p>
      </dgm:t>
    </dgm:pt>
    <dgm:pt modelId="{F33E0A85-ADAE-4852-BEA9-BEADCC8AB73D}" type="sibTrans" cxnId="{8E34A6AB-0C93-4B27-A655-D8790E3E7279}">
      <dgm:prSet/>
      <dgm:spPr/>
      <dgm:t>
        <a:bodyPr/>
        <a:lstStyle/>
        <a:p>
          <a:endParaRPr lang="ru-RU"/>
        </a:p>
      </dgm:t>
    </dgm:pt>
    <dgm:pt modelId="{A80D5651-625E-4DE0-8C01-FD09894156EA}" type="pres">
      <dgm:prSet presAssocID="{EE6B5D79-8A7C-47EC-B7D1-D40D04A6F8DD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07AA50E0-604C-453D-8109-C1C157FADAC6}" type="pres">
      <dgm:prSet presAssocID="{EE6B5D79-8A7C-47EC-B7D1-D40D04A6F8DD}" presName="Name1" presStyleCnt="0"/>
      <dgm:spPr/>
      <dgm:t>
        <a:bodyPr/>
        <a:lstStyle/>
        <a:p>
          <a:endParaRPr lang="ru-RU"/>
        </a:p>
      </dgm:t>
    </dgm:pt>
    <dgm:pt modelId="{A47BDD47-EC33-466F-A2F8-4FB23DB223DB}" type="pres">
      <dgm:prSet presAssocID="{EE6B5D79-8A7C-47EC-B7D1-D40D04A6F8DD}" presName="cycle" presStyleCnt="0"/>
      <dgm:spPr/>
      <dgm:t>
        <a:bodyPr/>
        <a:lstStyle/>
        <a:p>
          <a:endParaRPr lang="ru-RU"/>
        </a:p>
      </dgm:t>
    </dgm:pt>
    <dgm:pt modelId="{85679FF1-8C2D-4E6B-8225-F284BF8C0AFC}" type="pres">
      <dgm:prSet presAssocID="{EE6B5D79-8A7C-47EC-B7D1-D40D04A6F8DD}" presName="srcNode" presStyleLbl="node1" presStyleIdx="0" presStyleCnt="4"/>
      <dgm:spPr/>
      <dgm:t>
        <a:bodyPr/>
        <a:lstStyle/>
        <a:p>
          <a:endParaRPr lang="ru-RU"/>
        </a:p>
      </dgm:t>
    </dgm:pt>
    <dgm:pt modelId="{58B7D612-A6AF-4860-8E62-4F10EAD46AD9}" type="pres">
      <dgm:prSet presAssocID="{EE6B5D79-8A7C-47EC-B7D1-D40D04A6F8DD}" presName="conn" presStyleLbl="parChTrans1D2" presStyleIdx="0" presStyleCnt="1"/>
      <dgm:spPr/>
      <dgm:t>
        <a:bodyPr/>
        <a:lstStyle/>
        <a:p>
          <a:endParaRPr lang="ru-RU"/>
        </a:p>
      </dgm:t>
    </dgm:pt>
    <dgm:pt modelId="{13C46130-F26B-4607-9EE7-824D7829B1EC}" type="pres">
      <dgm:prSet presAssocID="{EE6B5D79-8A7C-47EC-B7D1-D40D04A6F8DD}" presName="extraNode" presStyleLbl="node1" presStyleIdx="0" presStyleCnt="4"/>
      <dgm:spPr/>
      <dgm:t>
        <a:bodyPr/>
        <a:lstStyle/>
        <a:p>
          <a:endParaRPr lang="ru-RU"/>
        </a:p>
      </dgm:t>
    </dgm:pt>
    <dgm:pt modelId="{97AA5E12-4376-4A66-80EF-BB4B2C7A5840}" type="pres">
      <dgm:prSet presAssocID="{EE6B5D79-8A7C-47EC-B7D1-D40D04A6F8DD}" presName="dstNode" presStyleLbl="node1" presStyleIdx="0" presStyleCnt="4"/>
      <dgm:spPr/>
      <dgm:t>
        <a:bodyPr/>
        <a:lstStyle/>
        <a:p>
          <a:endParaRPr lang="ru-RU"/>
        </a:p>
      </dgm:t>
    </dgm:pt>
    <dgm:pt modelId="{C873404D-99B0-4B98-B4FA-A114275C70C7}" type="pres">
      <dgm:prSet presAssocID="{79C9115A-4076-4E7B-990B-E063B98E461D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77C70A-46FE-4DEA-BB78-0BB761ADDFA9}" type="pres">
      <dgm:prSet presAssocID="{79C9115A-4076-4E7B-990B-E063B98E461D}" presName="accent_1" presStyleCnt="0"/>
      <dgm:spPr/>
      <dgm:t>
        <a:bodyPr/>
        <a:lstStyle/>
        <a:p>
          <a:endParaRPr lang="ru-RU"/>
        </a:p>
      </dgm:t>
    </dgm:pt>
    <dgm:pt modelId="{E065AC11-F181-45C7-8E71-FB29AC823D74}" type="pres">
      <dgm:prSet presAssocID="{79C9115A-4076-4E7B-990B-E063B98E461D}" presName="accentRepeatNode" presStyleLbl="solidFgAcc1" presStyleIdx="0" presStyleCnt="4"/>
      <dgm:spPr/>
      <dgm:t>
        <a:bodyPr/>
        <a:lstStyle/>
        <a:p>
          <a:endParaRPr lang="ru-RU"/>
        </a:p>
      </dgm:t>
    </dgm:pt>
    <dgm:pt modelId="{2966B5F5-89C3-49F2-B76E-6098283D3887}" type="pres">
      <dgm:prSet presAssocID="{07B1392F-9117-4499-BE3F-1B9E2C12AB61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098090-87A3-43F1-967C-68843E5F1DAF}" type="pres">
      <dgm:prSet presAssocID="{07B1392F-9117-4499-BE3F-1B9E2C12AB61}" presName="accent_2" presStyleCnt="0"/>
      <dgm:spPr/>
      <dgm:t>
        <a:bodyPr/>
        <a:lstStyle/>
        <a:p>
          <a:endParaRPr lang="ru-RU"/>
        </a:p>
      </dgm:t>
    </dgm:pt>
    <dgm:pt modelId="{1373BA82-2AD1-4CBD-B035-AB5F85D12813}" type="pres">
      <dgm:prSet presAssocID="{07B1392F-9117-4499-BE3F-1B9E2C12AB61}" presName="accentRepeatNode" presStyleLbl="solidFgAcc1" presStyleIdx="1" presStyleCnt="4" custScaleX="96247" custScaleY="83394"/>
      <dgm:spPr/>
      <dgm:t>
        <a:bodyPr/>
        <a:lstStyle/>
        <a:p>
          <a:endParaRPr lang="ru-RU"/>
        </a:p>
      </dgm:t>
    </dgm:pt>
    <dgm:pt modelId="{229F8AEB-78E4-4711-9AD6-6D60F09BFB58}" type="pres">
      <dgm:prSet presAssocID="{DF13DE5D-C835-4CB7-81FE-A7818B386814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A12E08-132F-4C92-BF6B-6DDFBA603B39}" type="pres">
      <dgm:prSet presAssocID="{DF13DE5D-C835-4CB7-81FE-A7818B386814}" presName="accent_3" presStyleCnt="0"/>
      <dgm:spPr/>
      <dgm:t>
        <a:bodyPr/>
        <a:lstStyle/>
        <a:p>
          <a:endParaRPr lang="ru-RU"/>
        </a:p>
      </dgm:t>
    </dgm:pt>
    <dgm:pt modelId="{E4773C72-3BF3-4536-A63C-E7D428586CC8}" type="pres">
      <dgm:prSet presAssocID="{DF13DE5D-C835-4CB7-81FE-A7818B386814}" presName="accentRepeatNode" presStyleLbl="solidFgAcc1" presStyleIdx="2" presStyleCnt="4" custScaleX="96247" custScaleY="88039"/>
      <dgm:spPr/>
      <dgm:t>
        <a:bodyPr/>
        <a:lstStyle/>
        <a:p>
          <a:endParaRPr lang="ru-RU"/>
        </a:p>
      </dgm:t>
    </dgm:pt>
    <dgm:pt modelId="{1D312BF3-003D-48E3-9B2B-856D6ABE56F3}" type="pres">
      <dgm:prSet presAssocID="{FD858FC1-1E74-4EC6-A1FF-E90977CE8773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436AEB-BBBB-40CC-A80E-92AB2D205590}" type="pres">
      <dgm:prSet presAssocID="{FD858FC1-1E74-4EC6-A1FF-E90977CE8773}" presName="accent_4" presStyleCnt="0"/>
      <dgm:spPr/>
      <dgm:t>
        <a:bodyPr/>
        <a:lstStyle/>
        <a:p>
          <a:endParaRPr lang="ru-RU"/>
        </a:p>
      </dgm:t>
    </dgm:pt>
    <dgm:pt modelId="{FD1EB34F-9DD4-4DDC-ABE2-D7C721F0D78F}" type="pres">
      <dgm:prSet presAssocID="{FD858FC1-1E74-4EC6-A1FF-E90977CE8773}" presName="accentRepeatNode" presStyleLbl="solidFgAcc1" presStyleIdx="3" presStyleCnt="4" custScaleX="90114" custScaleY="81984"/>
      <dgm:spPr/>
      <dgm:t>
        <a:bodyPr/>
        <a:lstStyle/>
        <a:p>
          <a:endParaRPr lang="ru-RU"/>
        </a:p>
      </dgm:t>
    </dgm:pt>
  </dgm:ptLst>
  <dgm:cxnLst>
    <dgm:cxn modelId="{20ECAB5A-1E2A-405E-8A20-9CB4BC1513DF}" type="presOf" srcId="{79C9115A-4076-4E7B-990B-E063B98E461D}" destId="{C873404D-99B0-4B98-B4FA-A114275C70C7}" srcOrd="0" destOrd="0" presId="urn:microsoft.com/office/officeart/2008/layout/VerticalCurvedList"/>
    <dgm:cxn modelId="{440C484A-4C3F-4C87-B1B9-8A9BF6DCD124}" type="presOf" srcId="{EE6B5D79-8A7C-47EC-B7D1-D40D04A6F8DD}" destId="{A80D5651-625E-4DE0-8C01-FD09894156EA}" srcOrd="0" destOrd="0" presId="urn:microsoft.com/office/officeart/2008/layout/VerticalCurvedList"/>
    <dgm:cxn modelId="{F3A4BA58-F101-48F0-AE17-E955FA61466A}" srcId="{EE6B5D79-8A7C-47EC-B7D1-D40D04A6F8DD}" destId="{DF13DE5D-C835-4CB7-81FE-A7818B386814}" srcOrd="2" destOrd="0" parTransId="{3408D0E4-1076-469D-B24A-6AA34819175E}" sibTransId="{B08F4E01-1DB6-440F-8B4B-3628B4552D1B}"/>
    <dgm:cxn modelId="{8E34A6AB-0C93-4B27-A655-D8790E3E7279}" srcId="{EE6B5D79-8A7C-47EC-B7D1-D40D04A6F8DD}" destId="{FD858FC1-1E74-4EC6-A1FF-E90977CE8773}" srcOrd="3" destOrd="0" parTransId="{D6ADF56E-4424-4C71-A068-9136CC154700}" sibTransId="{F33E0A85-ADAE-4852-BEA9-BEADCC8AB73D}"/>
    <dgm:cxn modelId="{208ADE7D-E607-4990-A912-47451394D063}" type="presOf" srcId="{FD858FC1-1E74-4EC6-A1FF-E90977CE8773}" destId="{1D312BF3-003D-48E3-9B2B-856D6ABE56F3}" srcOrd="0" destOrd="0" presId="urn:microsoft.com/office/officeart/2008/layout/VerticalCurvedList"/>
    <dgm:cxn modelId="{D8FA679B-B15E-40E1-9469-47240E8C27AF}" srcId="{EE6B5D79-8A7C-47EC-B7D1-D40D04A6F8DD}" destId="{79C9115A-4076-4E7B-990B-E063B98E461D}" srcOrd="0" destOrd="0" parTransId="{686380D7-B695-4A02-B29D-C1A08C6CEBEE}" sibTransId="{64B87430-15A4-489C-AD42-9F0BC150B240}"/>
    <dgm:cxn modelId="{5D3402F4-B745-4C07-B0F7-FAD339CFDD43}" type="presOf" srcId="{DF13DE5D-C835-4CB7-81FE-A7818B386814}" destId="{229F8AEB-78E4-4711-9AD6-6D60F09BFB58}" srcOrd="0" destOrd="0" presId="urn:microsoft.com/office/officeart/2008/layout/VerticalCurvedList"/>
    <dgm:cxn modelId="{5A1264D3-F22B-4FA8-BC5B-22990FA06CB4}" type="presOf" srcId="{07B1392F-9117-4499-BE3F-1B9E2C12AB61}" destId="{2966B5F5-89C3-49F2-B76E-6098283D3887}" srcOrd="0" destOrd="0" presId="urn:microsoft.com/office/officeart/2008/layout/VerticalCurvedList"/>
    <dgm:cxn modelId="{6340FF39-C514-4CF2-9BC8-BC263C60744A}" type="presOf" srcId="{64B87430-15A4-489C-AD42-9F0BC150B240}" destId="{58B7D612-A6AF-4860-8E62-4F10EAD46AD9}" srcOrd="0" destOrd="0" presId="urn:microsoft.com/office/officeart/2008/layout/VerticalCurvedList"/>
    <dgm:cxn modelId="{6FFDFD69-5BBE-4A76-9380-8BA254BA180A}" srcId="{EE6B5D79-8A7C-47EC-B7D1-D40D04A6F8DD}" destId="{07B1392F-9117-4499-BE3F-1B9E2C12AB61}" srcOrd="1" destOrd="0" parTransId="{B1924190-804A-4E4A-9B16-192F8AE8E861}" sibTransId="{AA06CAB8-BEAB-443E-BA70-DB71EEC2387E}"/>
    <dgm:cxn modelId="{0A2EA51C-6A74-4BB9-B37C-7E0D9E38C42A}" type="presParOf" srcId="{A80D5651-625E-4DE0-8C01-FD09894156EA}" destId="{07AA50E0-604C-453D-8109-C1C157FADAC6}" srcOrd="0" destOrd="0" presId="urn:microsoft.com/office/officeart/2008/layout/VerticalCurvedList"/>
    <dgm:cxn modelId="{5379C510-60AF-4008-A8C5-CBDDC37E0061}" type="presParOf" srcId="{07AA50E0-604C-453D-8109-C1C157FADAC6}" destId="{A47BDD47-EC33-466F-A2F8-4FB23DB223DB}" srcOrd="0" destOrd="0" presId="urn:microsoft.com/office/officeart/2008/layout/VerticalCurvedList"/>
    <dgm:cxn modelId="{94F5D085-EB74-4813-8868-E1549BBA530D}" type="presParOf" srcId="{A47BDD47-EC33-466F-A2F8-4FB23DB223DB}" destId="{85679FF1-8C2D-4E6B-8225-F284BF8C0AFC}" srcOrd="0" destOrd="0" presId="urn:microsoft.com/office/officeart/2008/layout/VerticalCurvedList"/>
    <dgm:cxn modelId="{1B26C812-D969-4CFB-8006-C52CA99C568F}" type="presParOf" srcId="{A47BDD47-EC33-466F-A2F8-4FB23DB223DB}" destId="{58B7D612-A6AF-4860-8E62-4F10EAD46AD9}" srcOrd="1" destOrd="0" presId="urn:microsoft.com/office/officeart/2008/layout/VerticalCurvedList"/>
    <dgm:cxn modelId="{CCF3FA4F-8C8C-43E5-8E28-9D1C27318084}" type="presParOf" srcId="{A47BDD47-EC33-466F-A2F8-4FB23DB223DB}" destId="{13C46130-F26B-4607-9EE7-824D7829B1EC}" srcOrd="2" destOrd="0" presId="urn:microsoft.com/office/officeart/2008/layout/VerticalCurvedList"/>
    <dgm:cxn modelId="{12BCA7F0-4F5C-4E74-982C-1C73593DF717}" type="presParOf" srcId="{A47BDD47-EC33-466F-A2F8-4FB23DB223DB}" destId="{97AA5E12-4376-4A66-80EF-BB4B2C7A5840}" srcOrd="3" destOrd="0" presId="urn:microsoft.com/office/officeart/2008/layout/VerticalCurvedList"/>
    <dgm:cxn modelId="{088E8047-CB05-49E8-8B7F-73D663021D08}" type="presParOf" srcId="{07AA50E0-604C-453D-8109-C1C157FADAC6}" destId="{C873404D-99B0-4B98-B4FA-A114275C70C7}" srcOrd="1" destOrd="0" presId="urn:microsoft.com/office/officeart/2008/layout/VerticalCurvedList"/>
    <dgm:cxn modelId="{97FBA12C-3628-4B66-AAAB-D2D68E249968}" type="presParOf" srcId="{07AA50E0-604C-453D-8109-C1C157FADAC6}" destId="{5C77C70A-46FE-4DEA-BB78-0BB761ADDFA9}" srcOrd="2" destOrd="0" presId="urn:microsoft.com/office/officeart/2008/layout/VerticalCurvedList"/>
    <dgm:cxn modelId="{DE6500DB-98DF-4A20-B65C-D9CFB2A5E822}" type="presParOf" srcId="{5C77C70A-46FE-4DEA-BB78-0BB761ADDFA9}" destId="{E065AC11-F181-45C7-8E71-FB29AC823D74}" srcOrd="0" destOrd="0" presId="urn:microsoft.com/office/officeart/2008/layout/VerticalCurvedList"/>
    <dgm:cxn modelId="{20004746-1DAD-4503-B9C9-3D387B30EA03}" type="presParOf" srcId="{07AA50E0-604C-453D-8109-C1C157FADAC6}" destId="{2966B5F5-89C3-49F2-B76E-6098283D3887}" srcOrd="3" destOrd="0" presId="urn:microsoft.com/office/officeart/2008/layout/VerticalCurvedList"/>
    <dgm:cxn modelId="{57A8D363-FFB0-4334-964D-7F42091DEE03}" type="presParOf" srcId="{07AA50E0-604C-453D-8109-C1C157FADAC6}" destId="{38098090-87A3-43F1-967C-68843E5F1DAF}" srcOrd="4" destOrd="0" presId="urn:microsoft.com/office/officeart/2008/layout/VerticalCurvedList"/>
    <dgm:cxn modelId="{DAC1BC76-3FC0-4CEB-BB42-7681BB0539FF}" type="presParOf" srcId="{38098090-87A3-43F1-967C-68843E5F1DAF}" destId="{1373BA82-2AD1-4CBD-B035-AB5F85D12813}" srcOrd="0" destOrd="0" presId="urn:microsoft.com/office/officeart/2008/layout/VerticalCurvedList"/>
    <dgm:cxn modelId="{F8D0B4D0-E01D-47EB-B234-7758F977489E}" type="presParOf" srcId="{07AA50E0-604C-453D-8109-C1C157FADAC6}" destId="{229F8AEB-78E4-4711-9AD6-6D60F09BFB58}" srcOrd="5" destOrd="0" presId="urn:microsoft.com/office/officeart/2008/layout/VerticalCurvedList"/>
    <dgm:cxn modelId="{FDF76473-2DAC-433C-9C38-B1A1057F6BF8}" type="presParOf" srcId="{07AA50E0-604C-453D-8109-C1C157FADAC6}" destId="{A3A12E08-132F-4C92-BF6B-6DDFBA603B39}" srcOrd="6" destOrd="0" presId="urn:microsoft.com/office/officeart/2008/layout/VerticalCurvedList"/>
    <dgm:cxn modelId="{9171DA39-000A-4EB7-81C8-2898793CFF2D}" type="presParOf" srcId="{A3A12E08-132F-4C92-BF6B-6DDFBA603B39}" destId="{E4773C72-3BF3-4536-A63C-E7D428586CC8}" srcOrd="0" destOrd="0" presId="urn:microsoft.com/office/officeart/2008/layout/VerticalCurvedList"/>
    <dgm:cxn modelId="{E2D73F32-C91A-43A2-85CC-E504ADDEDC0E}" type="presParOf" srcId="{07AA50E0-604C-453D-8109-C1C157FADAC6}" destId="{1D312BF3-003D-48E3-9B2B-856D6ABE56F3}" srcOrd="7" destOrd="0" presId="urn:microsoft.com/office/officeart/2008/layout/VerticalCurvedList"/>
    <dgm:cxn modelId="{2735F6CD-6F09-4491-A853-BF7D655A165F}" type="presParOf" srcId="{07AA50E0-604C-453D-8109-C1C157FADAC6}" destId="{07436AEB-BBBB-40CC-A80E-92AB2D205590}" srcOrd="8" destOrd="0" presId="urn:microsoft.com/office/officeart/2008/layout/VerticalCurvedList"/>
    <dgm:cxn modelId="{35583DC1-8FE6-44DE-94F2-7B3C7AC1C882}" type="presParOf" srcId="{07436AEB-BBBB-40CC-A80E-92AB2D205590}" destId="{FD1EB34F-9DD4-4DDC-ABE2-D7C721F0D78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FC9D93E-F4BA-4B03-B2C5-165935AB5E7F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</dgm:pt>
    <dgm:pt modelId="{CDB2F14B-63DC-46E8-936E-B88625A9ECA2}">
      <dgm:prSet phldrT="[Текст]" custT="1"/>
      <dgm:spPr/>
      <dgm:t>
        <a:bodyPr/>
        <a:lstStyle/>
        <a:p>
          <a:r>
            <a:rPr lang="ru-RU" sz="3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Структура рабочей программы</a:t>
          </a:r>
          <a:endParaRPr lang="ru-RU" sz="3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1EB886E-468E-488A-A61E-FFD0D6C50941}" type="parTrans" cxnId="{1A03EEA8-27AD-45FF-A1A7-BDF920608EFC}">
      <dgm:prSet/>
      <dgm:spPr/>
      <dgm:t>
        <a:bodyPr/>
        <a:lstStyle/>
        <a:p>
          <a:endParaRPr lang="ru-RU"/>
        </a:p>
      </dgm:t>
    </dgm:pt>
    <dgm:pt modelId="{FB9C9519-41FA-447E-87FE-181F5C6E9E8C}" type="sibTrans" cxnId="{1A03EEA8-27AD-45FF-A1A7-BDF920608EFC}">
      <dgm:prSet/>
      <dgm:spPr/>
      <dgm:t>
        <a:bodyPr/>
        <a:lstStyle/>
        <a:p>
          <a:endParaRPr lang="ru-RU"/>
        </a:p>
      </dgm:t>
    </dgm:pt>
    <dgm:pt modelId="{32FD82A3-D403-448D-A76D-6173363E281A}" type="pres">
      <dgm:prSet presAssocID="{3FC9D93E-F4BA-4B03-B2C5-165935AB5E7F}" presName="linearFlow" presStyleCnt="0">
        <dgm:presLayoutVars>
          <dgm:dir/>
          <dgm:animLvl val="lvl"/>
          <dgm:resizeHandles val="exact"/>
        </dgm:presLayoutVars>
      </dgm:prSet>
      <dgm:spPr/>
    </dgm:pt>
    <dgm:pt modelId="{4D3F2365-8E4E-4286-97F5-66244D0D885D}" type="pres">
      <dgm:prSet presAssocID="{CDB2F14B-63DC-46E8-936E-B88625A9ECA2}" presName="composite" presStyleCnt="0"/>
      <dgm:spPr/>
    </dgm:pt>
    <dgm:pt modelId="{BE611BB3-505F-44AD-8FFF-D47BBCD12D39}" type="pres">
      <dgm:prSet presAssocID="{CDB2F14B-63DC-46E8-936E-B88625A9ECA2}" presName="parentText" presStyleLbl="alignNode1" presStyleIdx="0" presStyleCnt="1" custScaleY="9457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A24FCA-530F-4ADE-9E80-8B74DBF2B907}" type="pres">
      <dgm:prSet presAssocID="{CDB2F14B-63DC-46E8-936E-B88625A9ECA2}" presName="descendantText" presStyleLbl="alignAcc1" presStyleIdx="0" presStyleCnt="1">
        <dgm:presLayoutVars>
          <dgm:bulletEnabled val="1"/>
        </dgm:presLayoutVars>
      </dgm:prSet>
      <dgm:spPr/>
    </dgm:pt>
  </dgm:ptLst>
  <dgm:cxnLst>
    <dgm:cxn modelId="{74C6518A-9F4B-4009-8F73-49F1D8DBD7D2}" type="presOf" srcId="{CDB2F14B-63DC-46E8-936E-B88625A9ECA2}" destId="{BE611BB3-505F-44AD-8FFF-D47BBCD12D39}" srcOrd="0" destOrd="0" presId="urn:microsoft.com/office/officeart/2005/8/layout/chevron2"/>
    <dgm:cxn modelId="{CFEA373B-94C2-406E-AD80-366D97248089}" type="presOf" srcId="{3FC9D93E-F4BA-4B03-B2C5-165935AB5E7F}" destId="{32FD82A3-D403-448D-A76D-6173363E281A}" srcOrd="0" destOrd="0" presId="urn:microsoft.com/office/officeart/2005/8/layout/chevron2"/>
    <dgm:cxn modelId="{1A03EEA8-27AD-45FF-A1A7-BDF920608EFC}" srcId="{3FC9D93E-F4BA-4B03-B2C5-165935AB5E7F}" destId="{CDB2F14B-63DC-46E8-936E-B88625A9ECA2}" srcOrd="0" destOrd="0" parTransId="{61EB886E-468E-488A-A61E-FFD0D6C50941}" sibTransId="{FB9C9519-41FA-447E-87FE-181F5C6E9E8C}"/>
    <dgm:cxn modelId="{89A360A8-4AE8-4935-AE5A-DB117E4D2684}" type="presParOf" srcId="{32FD82A3-D403-448D-A76D-6173363E281A}" destId="{4D3F2365-8E4E-4286-97F5-66244D0D885D}" srcOrd="0" destOrd="0" presId="urn:microsoft.com/office/officeart/2005/8/layout/chevron2"/>
    <dgm:cxn modelId="{EC15A687-8F85-46B9-805D-8A42B8CBC109}" type="presParOf" srcId="{4D3F2365-8E4E-4286-97F5-66244D0D885D}" destId="{BE611BB3-505F-44AD-8FFF-D47BBCD12D39}" srcOrd="0" destOrd="0" presId="urn:microsoft.com/office/officeart/2005/8/layout/chevron2"/>
    <dgm:cxn modelId="{976E6AB9-72F0-444E-A436-FF92F5D10404}" type="presParOf" srcId="{4D3F2365-8E4E-4286-97F5-66244D0D885D}" destId="{23A24FCA-530F-4ADE-9E80-8B74DBF2B90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2670B2-62C0-4DC3-BE79-BFD1C0DDBD1C}">
      <dsp:nvSpPr>
        <dsp:cNvPr id="0" name=""/>
        <dsp:cNvSpPr/>
      </dsp:nvSpPr>
      <dsp:spPr>
        <a:xfrm rot="5400000">
          <a:off x="890874" y="761932"/>
          <a:ext cx="2611143" cy="4344883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480A782-758A-4385-A0FB-4EC6B2D70567}">
      <dsp:nvSpPr>
        <dsp:cNvPr id="0" name=""/>
        <dsp:cNvSpPr/>
      </dsp:nvSpPr>
      <dsp:spPr>
        <a:xfrm>
          <a:off x="434328" y="2519600"/>
          <a:ext cx="3922585" cy="3438376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1" kern="1200" smtClean="0">
              <a:latin typeface="Times New Roman" pitchFamily="18" charset="0"/>
              <a:cs typeface="Times New Roman" pitchFamily="18" charset="0"/>
            </a:rPr>
            <a:t>Элективные курсы</a:t>
          </a:r>
          <a:r>
            <a:rPr lang="ru-RU" sz="2400" b="1" kern="120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0" kern="1200" smtClean="0">
              <a:latin typeface="Times New Roman" pitchFamily="18" charset="0"/>
              <a:cs typeface="Times New Roman" pitchFamily="18" charset="0"/>
            </a:rPr>
            <a:t>– обязательные для посещения курсы по выбору учащихся, входящие в состав профиля обучения на старшей ступени школы.</a:t>
          </a:r>
          <a:endParaRPr lang="ru-RU" sz="2400" b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34328" y="2519600"/>
        <a:ext cx="3922585" cy="3438376"/>
      </dsp:txXfrm>
    </dsp:sp>
    <dsp:sp modelId="{88437168-E66C-40C3-AA62-01A21AC69073}">
      <dsp:nvSpPr>
        <dsp:cNvPr id="0" name=""/>
        <dsp:cNvSpPr/>
      </dsp:nvSpPr>
      <dsp:spPr>
        <a:xfrm>
          <a:off x="3870165" y="452878"/>
          <a:ext cx="740110" cy="740110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2D7AA89-CFA2-49ED-9215-337086C6ADA2}">
      <dsp:nvSpPr>
        <dsp:cNvPr id="0" name=""/>
        <dsp:cNvSpPr/>
      </dsp:nvSpPr>
      <dsp:spPr>
        <a:xfrm rot="5400000">
          <a:off x="5660212" y="-850065"/>
          <a:ext cx="2611143" cy="4344883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C1032E9-9525-4EF6-8ABE-E1BB61EF5004}">
      <dsp:nvSpPr>
        <dsp:cNvPr id="0" name=""/>
        <dsp:cNvSpPr/>
      </dsp:nvSpPr>
      <dsp:spPr>
        <a:xfrm>
          <a:off x="5236339" y="1331337"/>
          <a:ext cx="3922585" cy="3438376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1" kern="1200" smtClean="0">
              <a:latin typeface="Times New Roman" pitchFamily="18" charset="0"/>
              <a:cs typeface="Times New Roman" pitchFamily="18" charset="0"/>
            </a:rPr>
            <a:t>Элективные курсы </a:t>
          </a:r>
          <a:r>
            <a:rPr lang="ru-RU" sz="2400" kern="1200" smtClean="0">
              <a:latin typeface="Times New Roman" pitchFamily="18" charset="0"/>
              <a:cs typeface="Times New Roman" pitchFamily="18" charset="0"/>
            </a:rPr>
            <a:t>дополняют и развивают возможности базовых и профильных курсов в удовлетворении разнообразных образовательных потребностей старшеклассников.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236339" y="1331337"/>
        <a:ext cx="3922585" cy="34383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B7D612-A6AF-4860-8E62-4F10EAD46AD9}">
      <dsp:nvSpPr>
        <dsp:cNvPr id="0" name=""/>
        <dsp:cNvSpPr/>
      </dsp:nvSpPr>
      <dsp:spPr>
        <a:xfrm>
          <a:off x="-7915267" y="-1209277"/>
          <a:ext cx="9417843" cy="9417843"/>
        </a:xfrm>
        <a:prstGeom prst="blockArc">
          <a:avLst>
            <a:gd name="adj1" fmla="val 18900000"/>
            <a:gd name="adj2" fmla="val 2700000"/>
            <a:gd name="adj3" fmla="val 229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73404D-99B0-4B98-B4FA-A114275C70C7}">
      <dsp:nvSpPr>
        <dsp:cNvPr id="0" name=""/>
        <dsp:cNvSpPr/>
      </dsp:nvSpPr>
      <dsp:spPr>
        <a:xfrm>
          <a:off x="785963" y="538105"/>
          <a:ext cx="8256490" cy="107677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4687" tIns="86360" rIns="86360" bIns="8636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b="1" i="1" kern="1200" dirty="0" smtClean="0">
              <a:latin typeface="Times New Roman" pitchFamily="18" charset="0"/>
              <a:cs typeface="Times New Roman" pitchFamily="18" charset="0"/>
            </a:rPr>
            <a:t>Содержание профильного образования:</a:t>
          </a:r>
          <a:endParaRPr lang="ru-RU" sz="3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785963" y="538105"/>
        <a:ext cx="8256490" cy="1076770"/>
      </dsp:txXfrm>
    </dsp:sp>
    <dsp:sp modelId="{E065AC11-F181-45C7-8E71-FB29AC823D74}">
      <dsp:nvSpPr>
        <dsp:cNvPr id="0" name=""/>
        <dsp:cNvSpPr/>
      </dsp:nvSpPr>
      <dsp:spPr>
        <a:xfrm>
          <a:off x="112981" y="403508"/>
          <a:ext cx="1345963" cy="134596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966B5F5-89C3-49F2-B76E-6098283D3887}">
      <dsp:nvSpPr>
        <dsp:cNvPr id="0" name=""/>
        <dsp:cNvSpPr/>
      </dsp:nvSpPr>
      <dsp:spPr>
        <a:xfrm>
          <a:off x="1403300" y="2153540"/>
          <a:ext cx="7639153" cy="107677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4687" tIns="86360" rIns="86360" bIns="8636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федеральный заказ </a:t>
          </a:r>
          <a:endParaRPr lang="ru-RU" sz="3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403300" y="2153540"/>
        <a:ext cx="7639153" cy="1076770"/>
      </dsp:txXfrm>
    </dsp:sp>
    <dsp:sp modelId="{1373BA82-2AD1-4CBD-B035-AB5F85D12813}">
      <dsp:nvSpPr>
        <dsp:cNvPr id="0" name=""/>
        <dsp:cNvSpPr/>
      </dsp:nvSpPr>
      <dsp:spPr>
        <a:xfrm>
          <a:off x="755576" y="2130699"/>
          <a:ext cx="1295449" cy="112245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29F8AEB-78E4-4711-9AD6-6D60F09BFB58}">
      <dsp:nvSpPr>
        <dsp:cNvPr id="0" name=""/>
        <dsp:cNvSpPr/>
      </dsp:nvSpPr>
      <dsp:spPr>
        <a:xfrm>
          <a:off x="1403300" y="3768976"/>
          <a:ext cx="7639153" cy="107677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4687" tIns="86360" rIns="86360" bIns="8636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муниципальный заказ</a:t>
          </a:r>
          <a:endParaRPr lang="ru-RU" sz="3400" b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403300" y="3768976"/>
        <a:ext cx="7639153" cy="1076770"/>
      </dsp:txXfrm>
    </dsp:sp>
    <dsp:sp modelId="{E4773C72-3BF3-4536-A63C-E7D428586CC8}">
      <dsp:nvSpPr>
        <dsp:cNvPr id="0" name=""/>
        <dsp:cNvSpPr/>
      </dsp:nvSpPr>
      <dsp:spPr>
        <a:xfrm>
          <a:off x="755576" y="3714875"/>
          <a:ext cx="1295449" cy="118497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D312BF3-003D-48E3-9B2B-856D6ABE56F3}">
      <dsp:nvSpPr>
        <dsp:cNvPr id="0" name=""/>
        <dsp:cNvSpPr/>
      </dsp:nvSpPr>
      <dsp:spPr>
        <a:xfrm>
          <a:off x="785963" y="5384412"/>
          <a:ext cx="8256490" cy="107677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4687" tIns="86360" rIns="86360" bIns="8636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социальный заказ </a:t>
          </a:r>
          <a:endParaRPr lang="ru-RU" sz="3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85963" y="5384412"/>
        <a:ext cx="8256490" cy="1076770"/>
      </dsp:txXfrm>
    </dsp:sp>
    <dsp:sp modelId="{FD1EB34F-9DD4-4DDC-ABE2-D7C721F0D78F}">
      <dsp:nvSpPr>
        <dsp:cNvPr id="0" name=""/>
        <dsp:cNvSpPr/>
      </dsp:nvSpPr>
      <dsp:spPr>
        <a:xfrm>
          <a:off x="179512" y="5371060"/>
          <a:ext cx="1212901" cy="11034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611BB3-505F-44AD-8FFF-D47BBCD12D39}">
      <dsp:nvSpPr>
        <dsp:cNvPr id="0" name=""/>
        <dsp:cNvSpPr/>
      </dsp:nvSpPr>
      <dsp:spPr>
        <a:xfrm rot="5400000">
          <a:off x="-1447854" y="1635919"/>
          <a:ext cx="6553308" cy="365760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Структура рабочей программы</a:t>
          </a:r>
          <a:endParaRPr lang="ru-RU" sz="3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0" y="2016865"/>
        <a:ext cx="3657600" cy="2895708"/>
      </dsp:txXfrm>
    </dsp:sp>
    <dsp:sp modelId="{23A24FCA-530F-4ADE-9E80-8B74DBF2B907}">
      <dsp:nvSpPr>
        <dsp:cNvPr id="0" name=""/>
        <dsp:cNvSpPr/>
      </dsp:nvSpPr>
      <dsp:spPr>
        <a:xfrm rot="5400000">
          <a:off x="3850481" y="-4816"/>
          <a:ext cx="5100638" cy="548639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3" Type="http://schemas.openxmlformats.org/officeDocument/2006/relationships/diagramLayout" Target="../diagrams/layout1.xml"/><Relationship Id="rId7" Type="http://schemas.openxmlformats.org/officeDocument/2006/relationships/image" Target="../media/image10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prosv.ru/static/profil_school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shop.prosv.ru/individualnyj-proekt-10-11-klassy3422" TargetMode="External"/><Relationship Id="rId13" Type="http://schemas.openxmlformats.org/officeDocument/2006/relationships/hyperlink" Target="https://shop.prosv.ru/ekologicheskaya-bezopasnost--shkolnyj-ekologicheskij-monitoring-praktikum--10-11-klassy9018" TargetMode="External"/><Relationship Id="rId18" Type="http://schemas.openxmlformats.org/officeDocument/2006/relationships/hyperlink" Target="https://shop.prosv.ru/biotexnologiya--10-11-klassy9023" TargetMode="External"/><Relationship Id="rId3" Type="http://schemas.openxmlformats.org/officeDocument/2006/relationships/hyperlink" Target="https://shop.prosv.ru/fizicheskaya-himiya-10-11-klassy" TargetMode="External"/><Relationship Id="rId7" Type="http://schemas.openxmlformats.org/officeDocument/2006/relationships/hyperlink" Target="https://shop.prosv.ru/matematicheskoe-modelirovanie--10-11-klassy3423" TargetMode="External"/><Relationship Id="rId12" Type="http://schemas.openxmlformats.org/officeDocument/2006/relationships/hyperlink" Target="https://shop.prosv.ru/medicinskaya-statistika-10-11-klassy3421" TargetMode="External"/><Relationship Id="rId17" Type="http://schemas.openxmlformats.org/officeDocument/2006/relationships/hyperlink" Target="https://shop.prosv.ru/latinskij-yazyk-dlya-medicinskix-klassov--10-11-klassy9020" TargetMode="External"/><Relationship Id="rId2" Type="http://schemas.openxmlformats.org/officeDocument/2006/relationships/image" Target="../media/image9.png"/><Relationship Id="rId16" Type="http://schemas.openxmlformats.org/officeDocument/2006/relationships/hyperlink" Target="https://shop.prosv.ru/osnovy-farmakologii--10-11-klassy9019" TargetMode="External"/><Relationship Id="rId20" Type="http://schemas.openxmlformats.org/officeDocument/2006/relationships/hyperlink" Target="https://shop.prosv.ru/internet-predprinimatelstvo--10-11-klassy8998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hop.prosv.ru/prikladnaya-mexanika--10-11-klassy9208" TargetMode="External"/><Relationship Id="rId11" Type="http://schemas.openxmlformats.org/officeDocument/2006/relationships/hyperlink" Target="https://shop.prosv.ru/osnovy-sistemnogo-analiza-10-11-klassy10299" TargetMode="External"/><Relationship Id="rId5" Type="http://schemas.openxmlformats.org/officeDocument/2006/relationships/hyperlink" Target="https://shop.prosv.ru/yadernaya-fizika--10-11-klassy10298" TargetMode="External"/><Relationship Id="rId15" Type="http://schemas.openxmlformats.org/officeDocument/2006/relationships/hyperlink" Target="https://shop.prosv.ru/osnovy-prakticheskoj-mediciny--10-11-klassy10476" TargetMode="External"/><Relationship Id="rId10" Type="http://schemas.openxmlformats.org/officeDocument/2006/relationships/hyperlink" Target="https://shop.prosv.ru/osnovy-nanotexnologij--10-11-klassy10297" TargetMode="External"/><Relationship Id="rId19" Type="http://schemas.openxmlformats.org/officeDocument/2006/relationships/hyperlink" Target="https://shop.prosv.ru/finansovaya-gramotnost-cifrovoj-mir3415" TargetMode="External"/><Relationship Id="rId4" Type="http://schemas.openxmlformats.org/officeDocument/2006/relationships/hyperlink" Target="https://shop.prosv.ru/bioximiya--10-11-klassy9022" TargetMode="External"/><Relationship Id="rId9" Type="http://schemas.openxmlformats.org/officeDocument/2006/relationships/hyperlink" Target="https://shop.prosv.ru/osnovy-kompyuternoj-animacii--10-11-klassy9016" TargetMode="External"/><Relationship Id="rId14" Type="http://schemas.openxmlformats.org/officeDocument/2006/relationships/hyperlink" Target="https://shop.prosv.ru/okazanie-pervoj-pomoshhi--10-11-klassy9031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99391"/>
            <a:ext cx="2051712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3568" y="1484784"/>
            <a:ext cx="8208912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КРУГЛЫЙ СТОЛ</a:t>
            </a:r>
          </a:p>
          <a:p>
            <a:pPr algn="ctr"/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ПРОФИЛЬНОЕ ОБУЧЕНИЕ: ВОПРОСЫ ОРГАНИЗАЦИИ И РЕАЛИЗАЦИИ</a:t>
            </a:r>
          </a:p>
          <a:p>
            <a:pPr algn="ctr"/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Владикавказ</a:t>
            </a:r>
          </a:p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2022</a:t>
            </a:r>
            <a:endParaRPr lang="ru-RU" sz="2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9441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9850"/>
            <a:ext cx="9144000" cy="699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328" y="1010345"/>
            <a:ext cx="33160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ОТЛИЧИЕ СИСТЕМ:</a:t>
            </a:r>
            <a:endParaRPr lang="ru-RU" sz="24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00792" y="1327408"/>
            <a:ext cx="33994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Ранняя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профилизация</a:t>
            </a:r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Комплектование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классов ранней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профилизации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осуществляется на основании конкурсного отбора, на основе образовательного рейтинга, который складывается из: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результатов промежуточной аттестации за курс переводного класса по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предметам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профильного направления;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результатов диагностической работы по предметам профильного направления повышенного уровня сложности;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среднего балла по результатам обучения за определенный учебный период (3 четверть, 1 полугодие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);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285750" lvl="0" indent="-285750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рекомендаций учителей – предметников.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-12328" y="2348880"/>
            <a:ext cx="307808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Предпрофильные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классы:</a:t>
            </a:r>
          </a:p>
          <a:p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решаются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следующие задачи: учебная – «научить учиться»,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профориентационная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и задача общего развития.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Но </a:t>
            </a: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основная цель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предпрофильного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обучения в 8-9-ых классах - заранее помочь школьникам определиться с выбором будущего профиля обучения.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291024" y="3284984"/>
            <a:ext cx="259228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Содержание профильного обучения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включает три составляющие: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базовые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общеобразовательные курсы,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профильные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курсы,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элективные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курсы.</a:t>
            </a:r>
          </a:p>
        </p:txBody>
      </p:sp>
    </p:spTree>
    <p:extLst>
      <p:ext uri="{BB962C8B-B14F-4D97-AF65-F5344CB8AC3E}">
        <p14:creationId xmlns:p14="http://schemas.microsoft.com/office/powerpoint/2010/main" val="24639270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9850"/>
            <a:ext cx="9144000" cy="699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286000" y="31058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07504" y="2060848"/>
            <a:ext cx="388843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Базовые </a:t>
            </a:r>
            <a:r>
              <a:rPr lang="ru-RU" b="1" i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общеобразовательные предметы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– предметы, обязательные для всех учащихся во всех профилях обучения. Набор этих предметов должен быть функционально полным, но минимальным. Предлагается следующий набор обязательных общеобразовательных предметов: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математика,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история,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русский,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иностранные языки,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физическая культура,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интегрированные курсы.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355976" y="2132856"/>
            <a:ext cx="370790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Профильные </a:t>
            </a:r>
            <a:r>
              <a:rPr lang="ru-RU" b="1" i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общеобразовательные предметы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– предметы повышенного уровня, определяющие направленность каждого конкретного профиля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обучения. Например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профильные предметы:</a:t>
            </a:r>
          </a:p>
          <a:p>
            <a:pPr lvl="0"/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естественно-научном профиле - физика, химия, биология.</a:t>
            </a:r>
          </a:p>
          <a:p>
            <a:pPr lvl="0"/>
            <a:r>
              <a:rPr lang="ru-RU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 гуманитарном профиле - литература, русский и иностранные языки</a:t>
            </a:r>
          </a:p>
          <a:p>
            <a:pPr lvl="0"/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социально-экономическом профиле - история, право, экономика и др.</a:t>
            </a:r>
          </a:p>
        </p:txBody>
      </p:sp>
      <p:sp>
        <p:nvSpPr>
          <p:cNvPr id="9" name="Стрелка влево 8"/>
          <p:cNvSpPr/>
          <p:nvPr/>
        </p:nvSpPr>
        <p:spPr>
          <a:xfrm>
            <a:off x="7884368" y="4135356"/>
            <a:ext cx="1255336" cy="24231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лево 10"/>
          <p:cNvSpPr/>
          <p:nvPr/>
        </p:nvSpPr>
        <p:spPr>
          <a:xfrm>
            <a:off x="7956376" y="4820010"/>
            <a:ext cx="1151376" cy="24231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лево 11"/>
          <p:cNvSpPr/>
          <p:nvPr/>
        </p:nvSpPr>
        <p:spPr>
          <a:xfrm>
            <a:off x="7956376" y="5661248"/>
            <a:ext cx="1151376" cy="24231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779912" y="6225166"/>
            <a:ext cx="53278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*</a:t>
            </a:r>
            <a:r>
              <a:rPr lang="ru-RU" sz="1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Профильные учебные предметы являются обязательными для учащихся, выбравших данный профиль обучения.</a:t>
            </a:r>
            <a:endParaRPr lang="ru-RU" sz="1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10218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773775240"/>
              </p:ext>
            </p:extLst>
          </p:nvPr>
        </p:nvGraphicFramePr>
        <p:xfrm>
          <a:off x="-18248" y="0"/>
          <a:ext cx="9162248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99392"/>
            <a:ext cx="1487487" cy="130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797152"/>
            <a:ext cx="7416824" cy="191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77291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9850"/>
            <a:ext cx="9144000" cy="699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01328" y="1844744"/>
            <a:ext cx="676875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Предпрофильная</a:t>
            </a:r>
            <a:r>
              <a:rPr lang="ru-RU" sz="20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подготовка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– система педагогической, психолого-педагогической, информационной и организационной деятельности, содействующая самоопределению учащихся старших классов основной школы относительно избираемых ими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профилизированных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направлений будущего обучения и широкой сферы последующей профессиональной деятельности (в том числе в отношении выбора профиля и конкретного места обучения на старшей ступени школя или иных путей продолжения образования).</a:t>
            </a:r>
          </a:p>
        </p:txBody>
      </p:sp>
      <p:sp>
        <p:nvSpPr>
          <p:cNvPr id="3" name="Стрелка вниз 2"/>
          <p:cNvSpPr/>
          <p:nvPr/>
        </p:nvSpPr>
        <p:spPr>
          <a:xfrm>
            <a:off x="4355976" y="5014843"/>
            <a:ext cx="484632" cy="126477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16715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9850"/>
            <a:ext cx="9144000" cy="699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трелка вниз 3"/>
          <p:cNvSpPr/>
          <p:nvPr/>
        </p:nvSpPr>
        <p:spPr>
          <a:xfrm>
            <a:off x="4283968" y="1268760"/>
            <a:ext cx="484632" cy="126477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56152" y="2636912"/>
            <a:ext cx="8060264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этих целях необходимо: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увеличить часы вариативного (школьного) компонента Базисного учебного плана в выпускном классе основной ступени общего образования;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при организации обязательных занятий по выбору ввести деление класса на необходимое число групп;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образовательным учреждениям использовать часы вариативного компонента, прежде всего на организацию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предпрофильной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подготовки.</a:t>
            </a:r>
          </a:p>
          <a:p>
            <a:pPr algn="ctr"/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sz="20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Основная </a:t>
            </a:r>
            <a:r>
              <a:rPr lang="ru-RU" sz="2000" b="1" i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функция курсов по выбору</a:t>
            </a: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000" b="1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профориентационная</a:t>
            </a: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В этой связи число таких курсов должно быть по возможности значительным. Они должны носить краткосрочный и чередующийся характер, являться своего рода </a:t>
            </a:r>
            <a:r>
              <a:rPr lang="ru-RU" sz="2000" b="1" i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учебными модулями</a:t>
            </a: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935581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9850"/>
            <a:ext cx="9144000" cy="699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1888004"/>
            <a:ext cx="9036496" cy="437042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Учитель профильной школы обязан не просто быть специалистом высокого уровня, соответствующим профилю и специализации своей деятельности, но и должен обеспечивать: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вариативность и личностную ориентацию образовательного процесса;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практическую ориентацию образовательного процесса с введением интерактивных,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деятельностных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компонентов;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 завершение профильного самоопределения обучающихся и формирование способностей и компетентностей, необходимых для продолжения образования в соответствующей сфере профессионального образования.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профильный класс надо прийти, уже имея солидный фундамент систематических знаний по избранному предмету, навыки самостоятельной работы с литературой, реферирования и т.д.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480694" y="1052736"/>
            <a:ext cx="1847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b="1" i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1111040"/>
            <a:ext cx="3844494" cy="626368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Учитель профильной школы</a:t>
            </a:r>
          </a:p>
        </p:txBody>
      </p:sp>
    </p:spTree>
    <p:extLst>
      <p:ext uri="{BB962C8B-B14F-4D97-AF65-F5344CB8AC3E}">
        <p14:creationId xmlns:p14="http://schemas.microsoft.com/office/powerpoint/2010/main" val="29703434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789510571"/>
              </p:ext>
            </p:extLst>
          </p:nvPr>
        </p:nvGraphicFramePr>
        <p:xfrm>
          <a:off x="0" y="-69850"/>
          <a:ext cx="9144000" cy="6999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544812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04" y="-14872"/>
            <a:ext cx="9144000" cy="699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Овал 9"/>
          <p:cNvSpPr/>
          <p:nvPr/>
        </p:nvSpPr>
        <p:spPr>
          <a:xfrm>
            <a:off x="2069976" y="1268760"/>
            <a:ext cx="4713164" cy="1728192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Школьный учебник и профильное образование</a:t>
            </a:r>
          </a:p>
        </p:txBody>
      </p:sp>
      <p:cxnSp>
        <p:nvCxnSpPr>
          <p:cNvPr id="12" name="Прямая со стрелкой 11"/>
          <p:cNvCxnSpPr/>
          <p:nvPr/>
        </p:nvCxnSpPr>
        <p:spPr>
          <a:xfrm flipH="1">
            <a:off x="1979712" y="2979800"/>
            <a:ext cx="1872208" cy="914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5224632" y="2956944"/>
            <a:ext cx="1723632" cy="9372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20" name="Скругленный прямоугольник 19"/>
          <p:cNvSpPr/>
          <p:nvPr/>
        </p:nvSpPr>
        <p:spPr>
          <a:xfrm>
            <a:off x="0" y="4005064"/>
            <a:ext cx="4139952" cy="194421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должен полностью соответствовать содержанию образовательного стандарта и раскрывать его с должной полнотой. 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4427984" y="4005064"/>
            <a:ext cx="4710312" cy="285293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должен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быть двухуровневым: первый уровень представления информации должен полностью обеспечивать усвоение образовательного стандарта. А второй — содержать дополнительную информацию, в разумной степени углубляющую приобретаемые знания. Это послужит подкреплением профильности и обеспечению ее вариативности; создаст дополнительные возможности для реализации познавательных интересов учащихся.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872863" y="3465809"/>
            <a:ext cx="31706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УЧЕБНИК</a:t>
            </a:r>
            <a:endParaRPr lang="ru-RU" sz="2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68297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04" y="-14872"/>
            <a:ext cx="9144000" cy="699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9512" y="1340768"/>
            <a:ext cx="763284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Серия «Профильная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школа»</a:t>
            </a:r>
          </a:p>
          <a:p>
            <a:pPr lvl="0" algn="ctr"/>
            <a:r>
              <a:rPr lang="ru-RU" sz="2400" u="sng" dirty="0" smtClean="0">
                <a:latin typeface="Times New Roman" pitchFamily="18" charset="0"/>
                <a:cs typeface="Times New Roman" pitchFamily="18" charset="0"/>
                <a:hlinkClick r:id="rId3"/>
              </a:rPr>
              <a:t>https</a:t>
            </a:r>
            <a:r>
              <a:rPr lang="ru-RU" sz="2400" u="sng" dirty="0">
                <a:latin typeface="Times New Roman" pitchFamily="18" charset="0"/>
                <a:cs typeface="Times New Roman" pitchFamily="18" charset="0"/>
                <a:hlinkClick r:id="rId3"/>
              </a:rPr>
              <a:t>://prosv.ru/static/profil_school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Пособия серии могут использоваться как при реализации учебного плана технологического, естественнонаучного, социально-экономического, гуманитарного, универсального и других профилей на уровне среднего общего образования, так и в рамках внеурочной деятельности.</a:t>
            </a: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1192" y="4870412"/>
            <a:ext cx="4037104" cy="195717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46093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9850"/>
            <a:ext cx="9144000" cy="699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5794624"/>
              </p:ext>
            </p:extLst>
          </p:nvPr>
        </p:nvGraphicFramePr>
        <p:xfrm>
          <a:off x="35496" y="41073"/>
          <a:ext cx="9073008" cy="7013510"/>
        </p:xfrm>
        <a:graphic>
          <a:graphicData uri="http://schemas.openxmlformats.org/drawingml/2006/table">
            <a:tbl>
              <a:tblPr firstRow="1" firstCol="1" bandRow="1"/>
              <a:tblGrid>
                <a:gridCol w="2448272"/>
                <a:gridCol w="4032448"/>
                <a:gridCol w="2592288"/>
              </a:tblGrid>
              <a:tr h="325560"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50"/>
                        </a:spcBef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FFFFFF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СЕРИЯ «ПРОФИЛЬНАЯ ШКОЛА»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3115" marR="83115" marT="83115" marB="83115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AC0C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82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25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164194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Профиль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3115" marR="83115" marT="83115" marB="83115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DB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50"/>
                        </a:spcBef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164194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Пособия серии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3115" marR="83115" marT="83115" marB="83115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DB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50"/>
                        </a:spcBef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164194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Cпециалисты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3115" marR="83115" marT="83115" marB="83115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DBEE"/>
                    </a:solidFill>
                  </a:tcPr>
                </a:tc>
              </a:tr>
              <a:tr h="26240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25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164194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ТЕХНОЛОГИЧЕСКИЙ, ЕСТЕСТВЕННОНАУЧНЫЙ, УНИВЕРСАЛЬНЫЙ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3115" marR="83115" marT="83115" marB="83115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100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100" u="sng" dirty="0">
                          <a:solidFill>
                            <a:srgbClr val="164194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  <a:hlinkClick r:id="rId3"/>
                        </a:rPr>
                        <a:t>Физическая химия. 10-11 классы.</a:t>
                      </a:r>
                      <a:endParaRPr lang="ru-RU" sz="1100" dirty="0">
                        <a:solidFill>
                          <a:srgbClr val="333333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100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100" u="sng" dirty="0">
                          <a:solidFill>
                            <a:srgbClr val="164194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  <a:hlinkClick r:id="rId4"/>
                        </a:rPr>
                        <a:t>Биохимия. 10-11 классы.</a:t>
                      </a:r>
                      <a:endParaRPr lang="ru-RU" sz="1100" dirty="0">
                        <a:solidFill>
                          <a:srgbClr val="333333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100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100" u="sng" dirty="0">
                          <a:solidFill>
                            <a:srgbClr val="164194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  <a:hlinkClick r:id="rId5"/>
                        </a:rPr>
                        <a:t>Ядерная физика. 10-11 классы.</a:t>
                      </a:r>
                      <a:endParaRPr lang="ru-RU" sz="1100" dirty="0">
                        <a:solidFill>
                          <a:srgbClr val="333333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100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100" u="sng" dirty="0">
                          <a:solidFill>
                            <a:srgbClr val="164194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  <a:hlinkClick r:id="rId6"/>
                        </a:rPr>
                        <a:t>Прикладная механика. 10-11 классы.</a:t>
                      </a:r>
                      <a:endParaRPr lang="ru-RU" sz="1100" dirty="0">
                        <a:solidFill>
                          <a:srgbClr val="333333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100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100" u="sng" dirty="0">
                          <a:solidFill>
                            <a:srgbClr val="164194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  <a:hlinkClick r:id="rId7"/>
                        </a:rPr>
                        <a:t>Математическое моделирование. 10-11 классы.</a:t>
                      </a:r>
                      <a:endParaRPr lang="ru-RU" sz="1100" dirty="0">
                        <a:solidFill>
                          <a:srgbClr val="333333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100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100" u="sng" dirty="0">
                          <a:solidFill>
                            <a:srgbClr val="164194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  <a:hlinkClick r:id="rId8"/>
                        </a:rPr>
                        <a:t>Индивидуальный проект. 10-11 классы.</a:t>
                      </a:r>
                      <a:endParaRPr lang="ru-RU" sz="1100" dirty="0">
                        <a:solidFill>
                          <a:srgbClr val="333333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100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100" u="sng" dirty="0">
                          <a:solidFill>
                            <a:srgbClr val="164194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  <a:hlinkClick r:id="rId9"/>
                        </a:rPr>
                        <a:t>Основы компьютерной анимации. 10-11 классы.</a:t>
                      </a:r>
                      <a:endParaRPr lang="ru-RU" sz="1100" dirty="0">
                        <a:solidFill>
                          <a:srgbClr val="333333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100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100" u="sng" dirty="0">
                          <a:solidFill>
                            <a:srgbClr val="164194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  <a:hlinkClick r:id="rId10"/>
                        </a:rPr>
                        <a:t>Основы </a:t>
                      </a:r>
                      <a:r>
                        <a:rPr lang="ru-RU" sz="1100" u="sng" dirty="0" err="1">
                          <a:solidFill>
                            <a:srgbClr val="164194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  <a:hlinkClick r:id="rId10"/>
                        </a:rPr>
                        <a:t>нанотехнологий</a:t>
                      </a:r>
                      <a:r>
                        <a:rPr lang="ru-RU" sz="1100" u="sng" dirty="0">
                          <a:solidFill>
                            <a:srgbClr val="164194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  <a:hlinkClick r:id="rId10"/>
                        </a:rPr>
                        <a:t>. 10-11 классы.</a:t>
                      </a:r>
                      <a:endParaRPr lang="ru-RU" sz="1100" dirty="0">
                        <a:solidFill>
                          <a:srgbClr val="333333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100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100" u="sng" dirty="0">
                          <a:solidFill>
                            <a:srgbClr val="164194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  <a:hlinkClick r:id="rId11"/>
                        </a:rPr>
                        <a:t>Основы системного анализа 10-11 классы.</a:t>
                      </a:r>
                      <a:endParaRPr lang="ru-RU" sz="1100" dirty="0">
                        <a:solidFill>
                          <a:srgbClr val="333333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3115" marR="83115" marT="83115" marB="83115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333333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Учителя физики, химии, биологии, информатики, математики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3115" marR="83115" marT="83115" marB="83115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5398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164194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ЕСТЕСТВЕННОНАУЧНЫЙ, УНИВЕРСАЛЬНЫЙ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3115" marR="83115" marT="83115" marB="83115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100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100" u="sng" dirty="0">
                          <a:solidFill>
                            <a:srgbClr val="164194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  <a:hlinkClick r:id="rId12"/>
                        </a:rPr>
                        <a:t>Медицинская статистика. 10-11 классы.</a:t>
                      </a:r>
                      <a:endParaRPr lang="ru-RU" sz="1100" dirty="0">
                        <a:solidFill>
                          <a:srgbClr val="333333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100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100" u="sng" dirty="0">
                          <a:solidFill>
                            <a:srgbClr val="164194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  <a:hlinkClick r:id="rId13"/>
                        </a:rPr>
                        <a:t>Экологическая безопасность. Школьный экологический мониторинг. Практикум. 10-11 классы.</a:t>
                      </a:r>
                      <a:endParaRPr lang="ru-RU" sz="1100" dirty="0">
                        <a:solidFill>
                          <a:srgbClr val="333333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100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100" u="sng" dirty="0">
                          <a:solidFill>
                            <a:srgbClr val="164194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  <a:hlinkClick r:id="rId14"/>
                        </a:rPr>
                        <a:t>Оказание первой помощи. 10-11 классы.</a:t>
                      </a:r>
                      <a:endParaRPr lang="ru-RU" sz="1100" dirty="0">
                        <a:solidFill>
                          <a:srgbClr val="333333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100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100" u="sng" dirty="0">
                          <a:solidFill>
                            <a:srgbClr val="164194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  <a:hlinkClick r:id="rId15"/>
                        </a:rPr>
                        <a:t>Основы практической медицины. 10-11 классы.</a:t>
                      </a:r>
                      <a:endParaRPr lang="ru-RU" sz="1100" dirty="0">
                        <a:solidFill>
                          <a:srgbClr val="333333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100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100" u="sng" dirty="0">
                          <a:solidFill>
                            <a:srgbClr val="164194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  <a:hlinkClick r:id="rId16"/>
                        </a:rPr>
                        <a:t>Основы фармакологии. 10-11 классы.</a:t>
                      </a:r>
                      <a:endParaRPr lang="ru-RU" sz="1100" dirty="0">
                        <a:solidFill>
                          <a:srgbClr val="333333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100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100" u="none" strike="noStrike" dirty="0">
                          <a:solidFill>
                            <a:srgbClr val="000000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  <a:hlinkClick r:id="rId17"/>
                        </a:rPr>
                        <a:t>Латинский язык для медицинских классов. 10-11 классы.</a:t>
                      </a:r>
                      <a:endParaRPr lang="ru-RU" sz="1100" dirty="0">
                        <a:solidFill>
                          <a:srgbClr val="333333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100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100" u="sng" dirty="0">
                          <a:solidFill>
                            <a:srgbClr val="164194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  <a:hlinkClick r:id="rId18"/>
                        </a:rPr>
                        <a:t>Биотехнология. 10-11 классы.</a:t>
                      </a:r>
                      <a:endParaRPr lang="ru-RU" sz="1100" dirty="0">
                        <a:solidFill>
                          <a:srgbClr val="333333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3115" marR="83115" marT="83115" marB="83115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333333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Учителя биологии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3115" marR="83115" marT="83115" marB="83115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9693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164194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СОЦИАЛЬНО- ЭКОНОМИЧЕСКИЙ, ГУМАНИТАРНЫЙ, УНИВЕРСАЛЬНЫЙ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3115" marR="83115" marT="83115" marB="83115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100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100" u="sng">
                          <a:solidFill>
                            <a:srgbClr val="164194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  <a:hlinkClick r:id="rId19"/>
                        </a:rPr>
                        <a:t>Финансовая грамотность. Цифровой мир</a:t>
                      </a:r>
                      <a:endParaRPr lang="ru-RU" sz="1100">
                        <a:solidFill>
                          <a:srgbClr val="333333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100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100" u="sng">
                          <a:solidFill>
                            <a:srgbClr val="164194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  <a:hlinkClick r:id="rId20"/>
                        </a:rPr>
                        <a:t>Интернет-предпринимательство. 10-11 классы.</a:t>
                      </a:r>
                      <a:endParaRPr lang="ru-RU" sz="1100">
                        <a:solidFill>
                          <a:srgbClr val="333333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3115" marR="83115" marT="83115" marB="83115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333333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Учителя географии, обществознания, экономики, информатики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3115" marR="83115" marT="83115" marB="83115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77568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66" b="-2000"/>
          <a:stretch/>
        </p:blipFill>
        <p:spPr bwMode="auto">
          <a:xfrm>
            <a:off x="0" y="0"/>
            <a:ext cx="9144000" cy="6995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99592" y="2132856"/>
            <a:ext cx="691276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Профильное </a:t>
            </a:r>
            <a:r>
              <a:rPr lang="ru-RU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обучение</a:t>
            </a: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– это личностно-ориентированный учебный процесс, при котором в программе преобладают предметы, отвечающие профессиональным интересам и планам ребёнка. </a:t>
            </a:r>
          </a:p>
          <a:p>
            <a:pPr algn="just"/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Профильное </a:t>
            </a:r>
            <a:r>
              <a:rPr lang="ru-RU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обучение</a:t>
            </a: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– это средство профессионального самоопределения.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99392"/>
            <a:ext cx="1488501" cy="13077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трелка вправо 2"/>
          <p:cNvSpPr/>
          <p:nvPr/>
        </p:nvSpPr>
        <p:spPr>
          <a:xfrm>
            <a:off x="0" y="2263726"/>
            <a:ext cx="1393749" cy="3143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>
            <a:off x="17525" y="4437112"/>
            <a:ext cx="1376224" cy="3143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8739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9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62616" y="1268759"/>
            <a:ext cx="49775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Возможные формы организации профильного обучения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590818" y="4437112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8543" y="2291674"/>
            <a:ext cx="4242358" cy="450577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itchFamily="18" charset="0"/>
              </a:rPr>
              <a:t>       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itchFamily="18" charset="0"/>
              </a:rPr>
              <a:t>    Связана с объединением нескольких общеобразовательных учреждений вокруг наиболее сильного общеобразовательного учреждения, обладающего достаточным материальным и кадровым потенциалом, которое выполняет роль «ресурсного центра». В этом случае каждое общеобразовательное учреждение данной группы обеспечивает преподавание в полном объеме базовых общеобразовательных предметов и ту часть профильного обучения (профильные предметы и элективные курсы), которую оно способно реализовать в рамках своих возможностей. 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itchFamily="18" charset="0"/>
              </a:rPr>
              <a:t>       Остальную профильную подготовку берет на себя «ресурсный центр».</a:t>
            </a:r>
            <a:endParaRPr lang="ru-RU" sz="1600" dirty="0"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36428" y="2276308"/>
            <a:ext cx="4608512" cy="4536504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Основана на кооперации общеобразовательного учреждения с учреждениями дополнительного, высшего, среднего и начального профессионального образования и привлечении дополнительных образовательных ресурсов. 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В этом случае учащимся предоставляется право выбора получения профильного обучения не только там, где он учится, но и в кооперированных с общеобразовательным учреждением образовательных структурах (дистанционные курсы, заочные школы, учреждения профессионального образования и др.).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Выгнутая вверх стрелка 7"/>
          <p:cNvSpPr/>
          <p:nvPr/>
        </p:nvSpPr>
        <p:spPr>
          <a:xfrm>
            <a:off x="4414129" y="1826799"/>
            <a:ext cx="2080248" cy="46575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Выгнутая вверх стрелка 9"/>
          <p:cNvSpPr/>
          <p:nvPr/>
        </p:nvSpPr>
        <p:spPr>
          <a:xfrm flipH="1">
            <a:off x="2095056" y="1861071"/>
            <a:ext cx="2319073" cy="43148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64635" y="2272426"/>
            <a:ext cx="398673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внутришкольной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профилизации</a:t>
            </a:r>
            <a:endParaRPr lang="ru-RU" sz="1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675972" y="2334854"/>
            <a:ext cx="291605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сетевой организации</a:t>
            </a:r>
          </a:p>
        </p:txBody>
      </p:sp>
    </p:spTree>
    <p:extLst>
      <p:ext uri="{BB962C8B-B14F-4D97-AF65-F5344CB8AC3E}">
        <p14:creationId xmlns:p14="http://schemas.microsoft.com/office/powerpoint/2010/main" val="15446047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9850"/>
            <a:ext cx="9144000" cy="699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3854" y="1196752"/>
            <a:ext cx="62863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Структурно-содержательные блоки модели </a:t>
            </a:r>
            <a:r>
              <a:rPr lang="ru-RU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профилизации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образовательного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пространства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https://upr.1sept.ru/2005/15/5-8.gif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43083"/>
            <a:ext cx="9144000" cy="501491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7668344" y="1196752"/>
            <a:ext cx="13316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Схема 1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54162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9850"/>
            <a:ext cx="9144000" cy="699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 descr="https://upr.1sept.ru/2005/15/5-9.gif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572766"/>
            <a:ext cx="9144000" cy="535667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7596336" y="1111101"/>
            <a:ext cx="14126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Схема 2</a:t>
            </a:r>
            <a:endParaRPr lang="ru-RU" sz="24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63426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9850"/>
            <a:ext cx="9144000" cy="699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23333" y="1052736"/>
            <a:ext cx="37185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 план профиля обучения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9011052"/>
              </p:ext>
            </p:extLst>
          </p:nvPr>
        </p:nvGraphicFramePr>
        <p:xfrm>
          <a:off x="179513" y="1422068"/>
          <a:ext cx="8928991" cy="542124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36303"/>
                <a:gridCol w="2376264"/>
                <a:gridCol w="1800201"/>
                <a:gridCol w="2016223"/>
              </a:tblGrid>
              <a:tr h="26524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</a:rPr>
                        <a:t>        Профили </a:t>
                      </a:r>
                      <a:endParaRPr lang="ru-RU" sz="18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</a:rPr>
                        <a:t>      обучения: </a:t>
                      </a:r>
                      <a:endParaRPr lang="ru-RU" sz="18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"/>
                        <a:tabLst>
                          <a:tab pos="457200" algn="l"/>
                        </a:tabLst>
                      </a:pPr>
                      <a:r>
                        <a:rPr lang="ru-RU" sz="1800" kern="1200" dirty="0">
                          <a:effectLst/>
                        </a:rPr>
                        <a:t>технологический </a:t>
                      </a:r>
                      <a:endParaRPr lang="ru-RU" sz="18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"/>
                        <a:tabLst>
                          <a:tab pos="457200" algn="l"/>
                        </a:tabLst>
                      </a:pPr>
                      <a:r>
                        <a:rPr lang="ru-RU" sz="1800" kern="1200" dirty="0">
                          <a:effectLst/>
                        </a:rPr>
                        <a:t>естественно-научный </a:t>
                      </a:r>
                      <a:endParaRPr lang="ru-RU" sz="18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"/>
                        <a:tabLst>
                          <a:tab pos="457200" algn="l"/>
                        </a:tabLst>
                      </a:pPr>
                      <a:r>
                        <a:rPr lang="ru-RU" sz="1800" kern="1200" dirty="0">
                          <a:effectLst/>
                        </a:rPr>
                        <a:t>гуманитарный </a:t>
                      </a:r>
                      <a:endParaRPr lang="ru-RU" sz="18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"/>
                        <a:tabLst>
                          <a:tab pos="457200" algn="l"/>
                        </a:tabLst>
                      </a:pPr>
                      <a:r>
                        <a:rPr lang="ru-RU" sz="1800" kern="1200" dirty="0">
                          <a:effectLst/>
                        </a:rPr>
                        <a:t>социально-экономический </a:t>
                      </a:r>
                      <a:endParaRPr lang="ru-RU" sz="18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"/>
                        <a:tabLst>
                          <a:tab pos="457200" algn="l"/>
                        </a:tabLst>
                      </a:pPr>
                      <a:r>
                        <a:rPr lang="ru-RU" sz="1800" kern="1200" dirty="0">
                          <a:effectLst/>
                        </a:rPr>
                        <a:t>универсальный</a:t>
                      </a:r>
                      <a:endParaRPr lang="ru-RU" sz="18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199" marR="8199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" kern="1200">
                          <a:effectLst/>
                        </a:rPr>
                        <a:t>Должен содержать</a:t>
                      </a:r>
                      <a:endParaRPr lang="ru-RU" sz="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199" marR="819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720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</a:rPr>
                        <a:t>11(12) учебных предметов и предусматривать изучение не менее одного учебного предмета из каждой предметной области</a:t>
                      </a:r>
                      <a:endParaRPr lang="ru-RU" sz="14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199" marR="819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</a:rPr>
                        <a:t>Из не менее 3(4) учебных предметов на углубленном уровне изучения (кроме универсального профиля) из соответствующей профилю обучения предметной области и (или) смежной с ней предметной области</a:t>
                      </a:r>
                      <a:endParaRPr lang="ru-RU" sz="14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199" marR="819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</a:rPr>
                        <a:t>Обязательные учебные предметы: </a:t>
                      </a:r>
                      <a:endParaRPr lang="ru-RU" sz="14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ru-RU" sz="1400" kern="1200" dirty="0">
                          <a:effectLst/>
                        </a:rPr>
                        <a:t>Русский язык</a:t>
                      </a:r>
                      <a:endParaRPr lang="ru-RU" sz="14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ru-RU" sz="1400" kern="1200" dirty="0">
                          <a:effectLst/>
                        </a:rPr>
                        <a:t>Литература</a:t>
                      </a:r>
                      <a:endParaRPr lang="ru-RU" sz="14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ru-RU" sz="1400" kern="1200" dirty="0">
                          <a:effectLst/>
                        </a:rPr>
                        <a:t>Иностранный язык</a:t>
                      </a:r>
                      <a:endParaRPr lang="ru-RU" sz="14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ru-RU" sz="1400" kern="1200" dirty="0">
                          <a:effectLst/>
                        </a:rPr>
                        <a:t>Математика</a:t>
                      </a:r>
                      <a:endParaRPr lang="ru-RU" sz="14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ru-RU" sz="1400" kern="1200" dirty="0">
                          <a:effectLst/>
                        </a:rPr>
                        <a:t>Астрономия</a:t>
                      </a:r>
                      <a:endParaRPr lang="ru-RU" sz="14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ru-RU" sz="1400" kern="1200" dirty="0">
                          <a:effectLst/>
                        </a:rPr>
                        <a:t>История» (или «Россия в мире»)</a:t>
                      </a:r>
                      <a:endParaRPr lang="ru-RU" sz="14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ru-RU" sz="1400" kern="1200" dirty="0">
                          <a:effectLst/>
                        </a:rPr>
                        <a:t>Физическая культура</a:t>
                      </a:r>
                      <a:endParaRPr lang="ru-RU" sz="14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ru-RU" sz="1400" kern="1200" dirty="0">
                          <a:effectLst/>
                        </a:rPr>
                        <a:t>Основы безопасности жизнедеятельности</a:t>
                      </a:r>
                      <a:endParaRPr lang="ru-RU" sz="14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199" marR="8199" marT="0" marB="0"/>
                </a:tc>
              </a:tr>
              <a:tr h="12810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199" marR="8199" marT="0" marB="0"/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 Дополнительные учебные предметы, курсы по выбору обучающихся (элективные и факультативные)</a:t>
                      </a:r>
                      <a:endParaRPr lang="ru-RU" sz="1800" b="1" i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 В учебном плане должно быть предусмотрено выполнение обучающимися</a:t>
                      </a:r>
                      <a:endParaRPr lang="ru-RU" sz="1800" b="1" i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индивидуального(</a:t>
                      </a:r>
                      <a:r>
                        <a:rPr lang="ru-RU" sz="1800" b="1" i="1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ых</a:t>
                      </a:r>
                      <a:r>
                        <a:rPr lang="ru-RU" sz="1800" b="1" i="1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проекта(</a:t>
                      </a:r>
                      <a:r>
                        <a:rPr lang="ru-RU" sz="1800" b="1" i="1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ов</a:t>
                      </a:r>
                      <a:r>
                        <a:rPr lang="ru-RU" sz="1800" b="1" i="1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).</a:t>
                      </a:r>
                      <a:endParaRPr lang="ru-RU" sz="1800" b="1" i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199" marR="819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3313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9850"/>
            <a:ext cx="9144000" cy="699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11" t="17476" r="17272"/>
          <a:stretch/>
        </p:blipFill>
        <p:spPr bwMode="auto">
          <a:xfrm>
            <a:off x="0" y="692696"/>
            <a:ext cx="9144000" cy="6165304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  <a:effectLst/>
          <a:extLst/>
        </p:spPr>
      </p:pic>
    </p:spTree>
    <p:extLst>
      <p:ext uri="{BB962C8B-B14F-4D97-AF65-F5344CB8AC3E}">
        <p14:creationId xmlns:p14="http://schemas.microsoft.com/office/powerpoint/2010/main" val="9789151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7577644"/>
              </p:ext>
            </p:extLst>
          </p:nvPr>
        </p:nvGraphicFramePr>
        <p:xfrm>
          <a:off x="0" y="0"/>
          <a:ext cx="9144000" cy="69294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4139952" y="188640"/>
            <a:ext cx="4572000" cy="467820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800" dirty="0"/>
              <a:t> 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Титульный лист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Пояснительная записка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Учебно-тематический план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изучаемого курса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Методическое обеспечение программы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литературы</a:t>
            </a:r>
          </a:p>
          <a:p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0046551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9850"/>
            <a:ext cx="9144000" cy="699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30" t="30134" r="32432" b="12934"/>
          <a:stretch/>
        </p:blipFill>
        <p:spPr bwMode="auto">
          <a:xfrm>
            <a:off x="0" y="-69850"/>
            <a:ext cx="6480720" cy="6928644"/>
          </a:xfrm>
          <a:prstGeom prst="rect">
            <a:avLst/>
          </a:prstGeom>
          <a:ln w="38100">
            <a:solidFill>
              <a:schemeClr val="accent1">
                <a:lumMod val="75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5581" y="5640956"/>
            <a:ext cx="1487487" cy="130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46888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9850"/>
            <a:ext cx="9144000" cy="699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14" t="22854" r="31863" b="27582"/>
          <a:stretch/>
        </p:blipFill>
        <p:spPr bwMode="auto">
          <a:xfrm>
            <a:off x="0" y="-57809"/>
            <a:ext cx="6804248" cy="6915809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5624513"/>
            <a:ext cx="1487487" cy="130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86885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9850"/>
            <a:ext cx="9144000" cy="699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12" t="2424" r="8843"/>
          <a:stretch/>
        </p:blipFill>
        <p:spPr>
          <a:xfrm>
            <a:off x="1" y="-69850"/>
            <a:ext cx="6660232" cy="6927849"/>
          </a:xfrm>
          <a:prstGeom prst="rect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5624513"/>
            <a:ext cx="1487487" cy="130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71416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9850"/>
            <a:ext cx="9144000" cy="699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2056686"/>
            <a:ext cx="748883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основе анализа последних документов МО РФ по </a:t>
            </a:r>
            <a:r>
              <a:rPr lang="ru-RU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профилизации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комментариев к ним можно выделить следующие существенные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особенности:</a:t>
            </a:r>
          </a:p>
          <a:p>
            <a:pPr algn="ctr"/>
            <a:endParaRPr lang="ru-RU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1.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Профилизация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становится гораздо более вариативной и мобильной, чем прежде.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2. Профильное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тесно связывается с профориентацией и тенденциями развития рынка труда.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3. Предполагается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психологическое сопровождение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предпрофильной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профильной подготовки, более высокая степень индивидуализации процесса обучения в сочетании с повышением ответственности учащихся за результаты обучения в старшей школе.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4.Образовательный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 предполагает перенос основного объёма предметно-информационной составляющей образования в профильные классы, при том, что в основной школе возрастает удельный вес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-коммуникативной и ценностно-ориентационной составляющих.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796" y="-90810"/>
            <a:ext cx="1487487" cy="130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36635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9850"/>
            <a:ext cx="9144000" cy="699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44" y="2132856"/>
            <a:ext cx="725455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В учебный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план профильного обучения, помимо общеобразовательных, должны быть включены: </a:t>
            </a:r>
          </a:p>
          <a:p>
            <a:pPr marL="342900" lvl="0" indent="-342900" algn="just">
              <a:buFont typeface="Wingdings" pitchFamily="2" charset="2"/>
              <a:buChar char="§"/>
            </a:pP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основной профильный предмет, </a:t>
            </a:r>
          </a:p>
          <a:p>
            <a:pPr marL="342900" lvl="0" indent="-342900" algn="just">
              <a:buFont typeface="Wingdings" pitchFamily="2" charset="2"/>
              <a:buChar char="§"/>
            </a:pP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дополнительный профильный предмет,</a:t>
            </a:r>
          </a:p>
          <a:p>
            <a:pPr marL="342900" lvl="0" indent="-342900" algn="just">
              <a:buFont typeface="Wingdings" pitchFamily="2" charset="2"/>
              <a:buChar char="§"/>
            </a:pP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прикладной профильный предмет.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171400"/>
            <a:ext cx="1487487" cy="130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41211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9850"/>
            <a:ext cx="9144000" cy="699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1998633"/>
            <a:ext cx="712879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В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соответствии с Концепцией профильного обучения содержание образования в профильных классах должно формироваться из учебных предметов трех типов: </a:t>
            </a:r>
          </a:p>
          <a:p>
            <a:pPr lvl="0" algn="just"/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базовые общеобразовательные (непрофильные), </a:t>
            </a:r>
          </a:p>
          <a:p>
            <a:pPr lvl="0" algn="just"/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профильные общеобразовательные, </a:t>
            </a:r>
          </a:p>
          <a:p>
            <a:pPr lvl="0" algn="just"/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элективные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79712" y="5085184"/>
            <a:ext cx="69847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b="1" i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Реализация 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профильного обучения возможна только при условии относительного сокращения учебного материала по непрофильным предметам, частично за счет интеграции (во избежание перегрузки).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171400"/>
            <a:ext cx="1487487" cy="130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15337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9850"/>
            <a:ext cx="9144000" cy="699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6136" y="1102578"/>
            <a:ext cx="3600400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Профильная школа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– это школа, в которой реализуются программы углубленного изучения одного или нескольких предметов в старших классах. Это не профессиональное образование, а углубление знаний предметов одной области, необходимых для дальнейшего профессионального образования по специальностям. Обучение в профильной школе реализуется за счет использования учебников для профильного углубленного изучения предмета. В таких школах больше часов уделяется профильным предметам (к примеру, естественно-научный – биология, химия; гуманитарный – русский язык, литература, история). В профильные школы принимают на основании оценок аттестата за 9 класс при наличии мест. Может потребоваться прохождение тестов.</a:t>
            </a:r>
          </a:p>
        </p:txBody>
      </p:sp>
      <p:sp>
        <p:nvSpPr>
          <p:cNvPr id="3" name="Стрелка вниз 2"/>
          <p:cNvSpPr/>
          <p:nvPr/>
        </p:nvSpPr>
        <p:spPr>
          <a:xfrm>
            <a:off x="755576" y="-69850"/>
            <a:ext cx="354428" cy="11724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39952" y="2420888"/>
            <a:ext cx="4086200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Профильное обучение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– средство дифференциации и индивидуализации обучения, позволяющее за счет изменений в структуре, содержании и организации образовательного процесса более полно учитываются интересы, склонности и способности учащихся, создавать условия для обучения старшеклассников в соответствии с их профессиональными интересами и намерениями в отношении продолжения образования. Профильное обучение направлено на реализацию личностно-ориентированного учебного процесса. При этом существенно расширяются возможности выстраивания учеником индивидуальной образовательной траектории.</a:t>
            </a: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265234"/>
            <a:ext cx="414337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40585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9850"/>
            <a:ext cx="9144000" cy="699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843808" y="2420888"/>
            <a:ext cx="4572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технологический,</a:t>
            </a:r>
          </a:p>
          <a:p>
            <a:pPr lvl="0"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естественно-научный,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гуманитарный,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социально-экономический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lvl="0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универсальный.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268760"/>
            <a:ext cx="58326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Согласно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ФГОС СОО образовательная организация обеспечивает реализацию одного или нескольких профилей обучения: </a:t>
            </a:r>
          </a:p>
        </p:txBody>
      </p:sp>
      <p:sp>
        <p:nvSpPr>
          <p:cNvPr id="4" name="Выгнутая влево стрелка 3"/>
          <p:cNvSpPr/>
          <p:nvPr/>
        </p:nvSpPr>
        <p:spPr>
          <a:xfrm>
            <a:off x="2328312" y="2420888"/>
            <a:ext cx="515496" cy="476644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Выгнутая влево стрелка 5"/>
          <p:cNvSpPr/>
          <p:nvPr/>
        </p:nvSpPr>
        <p:spPr>
          <a:xfrm>
            <a:off x="2328312" y="3191472"/>
            <a:ext cx="515496" cy="476644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Выгнутая влево стрелка 6"/>
          <p:cNvSpPr/>
          <p:nvPr/>
        </p:nvSpPr>
        <p:spPr>
          <a:xfrm>
            <a:off x="2328312" y="3890726"/>
            <a:ext cx="515496" cy="476644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Выгнутая влево стрелка 7"/>
          <p:cNvSpPr/>
          <p:nvPr/>
        </p:nvSpPr>
        <p:spPr>
          <a:xfrm>
            <a:off x="2328312" y="4581128"/>
            <a:ext cx="515496" cy="476644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Выгнутая влево стрелка 8"/>
          <p:cNvSpPr/>
          <p:nvPr/>
        </p:nvSpPr>
        <p:spPr>
          <a:xfrm>
            <a:off x="2328312" y="5301208"/>
            <a:ext cx="515496" cy="476644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171400"/>
            <a:ext cx="1487487" cy="130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16100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9850"/>
            <a:ext cx="9144000" cy="699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1196752"/>
            <a:ext cx="6822416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Цели профильного обучения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lvl="0" indent="-285750" algn="just">
              <a:buFont typeface="Wingdings" pitchFamily="2" charset="2"/>
              <a:buChar char="§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обеспечить углубленное изучение отдельных предметов программы полного общего образования;</a:t>
            </a:r>
          </a:p>
          <a:p>
            <a:pPr marL="285750" lvl="0" indent="-285750" algn="just">
              <a:buFont typeface="Wingdings" pitchFamily="2" charset="2"/>
              <a:buChar char="§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создать условия для существенной дифференциации содержания обучения старшеклассников с широкими и гибкими возможностями построения школьниками индивидуальных образовательных программ;</a:t>
            </a:r>
          </a:p>
          <a:p>
            <a:pPr marL="285750" lvl="0" indent="-285750" algn="just">
              <a:buFont typeface="Wingdings" pitchFamily="2" charset="2"/>
              <a:buChar char="§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способствовать установлению равного доступа к полноценному образованию разным категориям обучающихся в соответствии с их способностями, индивидуальными склонностями и потребностями;</a:t>
            </a:r>
          </a:p>
          <a:p>
            <a:pPr marL="285750" lvl="0" indent="-285750" algn="just">
              <a:buFont typeface="Wingdings" pitchFamily="2" charset="2"/>
              <a:buChar char="§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расширить возможности социализации учащихся, обеспечить преемственность между общим и профессиональным образованием, более эффективно подготовить выпускников школы к освоению программ высшего профессионального образования.</a:t>
            </a: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5624513"/>
            <a:ext cx="1487487" cy="130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63059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9850"/>
            <a:ext cx="9144000" cy="699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1297127"/>
            <a:ext cx="670026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Задачи системы профильного обучения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42900" lvl="0" indent="-342900" algn="just">
              <a:buFont typeface="Wingdings" pitchFamily="2" charset="2"/>
              <a:buChar char="§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Дать учащимся глубокие и прочные знания по профильным дисциплинам, то есть именно в той области, где они предполагают реализовать себя по окончанию школы.</a:t>
            </a:r>
          </a:p>
          <a:p>
            <a:pPr marL="342900" lvl="0" indent="-342900" algn="just">
              <a:buFont typeface="Wingdings" pitchFamily="2" charset="2"/>
              <a:buChar char="§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Выработать у учащихся навыки самостоятельной познавательной деятельности, подготовить их к решению задач различного уровня сложности.</a:t>
            </a:r>
          </a:p>
          <a:p>
            <a:pPr marL="342900" lvl="0" indent="-342900" algn="just">
              <a:buFont typeface="Wingdings" pitchFamily="2" charset="2"/>
              <a:buChar char="§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Сориентировать учащихся в широком круге проблем, связанных с той или иной сферой деятельности.</a:t>
            </a:r>
          </a:p>
          <a:p>
            <a:pPr marL="342900" lvl="0" indent="-342900" algn="just">
              <a:buFont typeface="Wingdings" pitchFamily="2" charset="2"/>
              <a:buChar char="§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Развить у учащихся мотивацию к научно-исследовательской деятельности.</a:t>
            </a:r>
          </a:p>
          <a:p>
            <a:pPr marL="342900" lvl="0" indent="-342900" algn="just">
              <a:buFont typeface="Wingdings" pitchFamily="2" charset="2"/>
              <a:buChar char="§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Выработать у учащихся мышление, позволяющее не пассивно потреблять информацию, а критически и творчески перерабатывать ее; иметь своё мнение и уметь отстаивать его в любой ситуации.</a:t>
            </a:r>
          </a:p>
          <a:p>
            <a:pPr marL="342900" lvl="0" indent="-342900" algn="just">
              <a:buFont typeface="Wingdings" pitchFamily="2" charset="2"/>
              <a:buChar char="§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Сделать учащихся конкурентоспособными в плане поступления в выбранные ими вузы.</a:t>
            </a: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5639369"/>
            <a:ext cx="1487487" cy="130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88448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9850"/>
            <a:ext cx="9144000" cy="699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63688" y="3068960"/>
            <a:ext cx="640871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ранняя </a:t>
            </a:r>
            <a:r>
              <a:rPr lang="ru-RU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профилизация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5-7 классы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/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предпрофильные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8-9 классы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/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профильные – 10-11 классы.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628800"/>
            <a:ext cx="662473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Организация системы профильного обучения обычно такова:</a:t>
            </a:r>
          </a:p>
        </p:txBody>
      </p:sp>
      <p:sp>
        <p:nvSpPr>
          <p:cNvPr id="4" name="Стрелка вправо 3"/>
          <p:cNvSpPr/>
          <p:nvPr/>
        </p:nvSpPr>
        <p:spPr>
          <a:xfrm>
            <a:off x="683568" y="3308636"/>
            <a:ext cx="978408" cy="2423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>
            <a:off x="683568" y="4132728"/>
            <a:ext cx="978408" cy="2423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>
            <a:off x="683568" y="4941168"/>
            <a:ext cx="978408" cy="2423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990469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</TotalTime>
  <Words>1645</Words>
  <Application>Microsoft Office PowerPoint</Application>
  <PresentationFormat>Экран (4:3)</PresentationFormat>
  <Paragraphs>190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Фардзинова</dc:creator>
  <cp:lastModifiedBy>Фардзинова</cp:lastModifiedBy>
  <cp:revision>27</cp:revision>
  <dcterms:created xsi:type="dcterms:W3CDTF">2022-09-22T12:47:03Z</dcterms:created>
  <dcterms:modified xsi:type="dcterms:W3CDTF">2022-11-09T08:59:53Z</dcterms:modified>
</cp:coreProperties>
</file>